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8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8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472F3-0C55-4977-94FA-F1DF1B397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15840F-3741-42A4-B377-3F8E147E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F4DA4-8093-48D9-BAD1-312ABB69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C4303-2772-43C1-BA30-A0FCCA28C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3B9CE-AD9A-456E-A700-7FD111C08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2E523-71AC-4B71-862B-7D1DE0D0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4AD76-8D94-42B4-A705-A88A058E2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B5ED4-037D-465F-84E2-8DDB46239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42036F-E549-432D-AB0D-772FFD3A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653228-F7A1-44C8-88DB-EFE0B1142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62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3E3049-475C-4BB3-BCFC-9CBA8A2F5C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AB3E9A-C4F0-4A18-B73E-E888BB784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530E5-64EB-47B9-BB79-5F4CB131F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10215-84B7-42E3-92E8-23749809D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52E99-B36A-45AC-A638-6C2D4B20A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61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CC0000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729099" y="2625762"/>
            <a:ext cx="4325620" cy="295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33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741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B911-D38B-4C6E-AC81-9FAD9D9E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585ED-997C-4E77-9E0C-D0C90682D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130FF-DB73-4951-95FC-C4768909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F5CD0-24A8-4E62-9B5A-DEB2DAB14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97015-E0F3-4AA3-81E5-AD3AF5B0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5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DEB84-BA81-492D-8610-B2FC39735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3CA4BC-0221-4795-9CC2-516B7F4FB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7C762-F4F5-485F-83B3-3694DC7D9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01B89C-5546-482A-B0F5-67C1B5EBD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804CF-02D6-4DBA-9AE3-1BF84E7D3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61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AB410-D179-4A77-8E08-8719CE960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25192-5AAC-4DD0-B16C-F6618C4F4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59F238-4222-4262-AC6E-B04136CA39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949B2-798A-4299-ABB7-337759DC3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E3057-E98A-4F1B-994E-DA4534537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6523A-3096-41BE-B2B3-DAAA07030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2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FEDC-CEA7-4744-AAEA-A0ACD4D82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9C9BB-22BC-46A4-A2D3-5BD0842D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19DFF5-225C-4425-A4F3-BCBA1CBEF0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1809A4-2798-4364-8E68-118BAB97A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86CBD8-04AE-4BEB-BE61-123335A712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A05359-C709-4AA0-B1B7-1097306DA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9EC099-5AB3-4DDB-9F2A-DB8B597BB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76AEB-AD4C-4837-BD9D-6B5674F0A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28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16BFA-0CEF-4637-8420-C1D47D40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2DE519-DCA4-4EAE-BB33-37B892F87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1E0DF0-F09C-4D7A-97FE-47427EF53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5F8C3-02D0-4C29-8C66-777FC20D7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627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33CBBA-1327-48B8-BABE-C10F6DE64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31653-FE40-4642-B119-01DE3999A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B8A40-43B0-4A34-B754-E697133F6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41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F5FB-FF1E-4B08-AAE6-7EC4A1914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4E5564-CCD4-461E-A80B-195D5FAB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F9885B-A843-4E1D-A06F-4044E97F3B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C47A1-BE56-4165-AE59-9D93D7012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4A882E-E6DB-4032-80A2-8D64B919B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8F198-98EA-4D3D-A9EC-E1DFE9BDD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3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3DF8E-5171-40C3-8F3E-517BDCC4A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1D3ED-4AAF-409C-A260-1F9779C6D2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54DD8-CCB4-4C4C-B948-CF67F9009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CD6D81-BD06-4C9A-B0F8-A1C4E614A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E2612C-FD2E-4CAE-B9FE-3C72A3F0E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B908A-1993-4AEA-8B1B-67045F79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6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5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07221-2051-4C21-852B-82A34BCE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D1E2D-417A-451D-B4ED-5E79F5FB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7E565-7F9C-42E7-B30C-0BF5F37593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AC66C-C2E6-43D9-ADAD-7848443DE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846BED-66E6-4767-9FE8-A83E7BDF0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43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3179" y="367657"/>
            <a:ext cx="7025640" cy="83777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sz="5333" b="1" u="sng" spc="-339" dirty="0">
                <a:latin typeface="Arial Rounded MT Bold" panose="020F0704030504030204" pitchFamily="34" charset="0"/>
                <a:cs typeface="Verdana"/>
              </a:rPr>
              <a:t>Capstone </a:t>
            </a:r>
            <a:r>
              <a:rPr sz="5333" b="1" u="sng" spc="-320" dirty="0">
                <a:latin typeface="Arial Rounded MT Bold" panose="020F0704030504030204" pitchFamily="34" charset="0"/>
                <a:cs typeface="Verdana"/>
              </a:rPr>
              <a:t>Project </a:t>
            </a:r>
            <a:r>
              <a:rPr sz="5333" b="1" u="sng" spc="807" dirty="0">
                <a:latin typeface="Arial Rounded MT Bold" panose="020F0704030504030204" pitchFamily="34" charset="0"/>
                <a:cs typeface="Verdana"/>
              </a:rPr>
              <a:t>-</a:t>
            </a:r>
            <a:r>
              <a:rPr sz="5333" b="1" u="sng" spc="-1107" dirty="0">
                <a:latin typeface="Arial Rounded MT Bold" panose="020F0704030504030204" pitchFamily="34" charset="0"/>
                <a:cs typeface="Verdana"/>
              </a:rPr>
              <a:t> </a:t>
            </a:r>
            <a:r>
              <a:rPr sz="5333" b="1" u="sng" spc="-213" dirty="0">
                <a:latin typeface="Arial Rounded MT Bold" panose="020F0704030504030204" pitchFamily="34" charset="0"/>
                <a:cs typeface="Verdana"/>
              </a:rPr>
              <a:t>4</a:t>
            </a:r>
            <a:endParaRPr sz="5333" b="1" u="sng" dirty="0">
              <a:latin typeface="Arial Rounded MT Bold" panose="020F0704030504030204" pitchFamily="34" charset="0"/>
              <a:cs typeface="Verdan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0218" y="1421082"/>
            <a:ext cx="1033102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algn="ctr">
              <a:spcBef>
                <a:spcPts val="133"/>
              </a:spcBef>
            </a:pPr>
            <a:r>
              <a:rPr sz="4000" b="1" u="sng" spc="-147" dirty="0">
                <a:latin typeface="Arial Rounded MT Bold" panose="020F0704030504030204" pitchFamily="34" charset="0"/>
                <a:cs typeface="Aharoni" panose="02010803020104030203" pitchFamily="2" charset="-79"/>
              </a:rPr>
              <a:t>Netﬂix</a:t>
            </a:r>
            <a:r>
              <a:rPr sz="4000" b="1" u="sng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u="sng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u="sng" spc="-133" dirty="0">
                <a:latin typeface="Arial Rounded MT Bold" panose="020F0704030504030204" pitchFamily="34" charset="0"/>
                <a:cs typeface="Aharoni" panose="02010803020104030203" pitchFamily="2" charset="-79"/>
              </a:rPr>
              <a:t>Movies</a:t>
            </a:r>
            <a:r>
              <a:rPr sz="4000" b="1" u="sng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u="sng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u="sng" spc="-253" dirty="0">
                <a:latin typeface="Arial Rounded MT Bold" panose="020F0704030504030204" pitchFamily="34" charset="0"/>
                <a:cs typeface="Aharoni" panose="02010803020104030203" pitchFamily="2" charset="-79"/>
              </a:rPr>
              <a:t>and</a:t>
            </a:r>
            <a:r>
              <a:rPr sz="4000" b="1" u="sng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u="sng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 </a:t>
            </a:r>
            <a:r>
              <a:rPr sz="4000" b="1" u="sng" spc="-47" dirty="0">
                <a:latin typeface="Arial Rounded MT Bold" panose="020F0704030504030204" pitchFamily="34" charset="0"/>
                <a:cs typeface="Aharoni" panose="02010803020104030203" pitchFamily="2" charset="-79"/>
              </a:rPr>
              <a:t>TV</a:t>
            </a:r>
            <a:r>
              <a:rPr sz="4000" b="1" u="sng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u="sng" spc="-433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u="sng" spc="-313" dirty="0">
                <a:latin typeface="Arial Rounded MT Bold" panose="020F0704030504030204" pitchFamily="34" charset="0"/>
                <a:cs typeface="Aharoni" panose="02010803020104030203" pitchFamily="2" charset="-79"/>
              </a:rPr>
              <a:t>Shows</a:t>
            </a:r>
            <a:r>
              <a:rPr sz="4000" b="1" u="sng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4000" b="1" u="sng" spc="-427" dirty="0"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sz="4000" b="1" u="sng" spc="-180" dirty="0">
                <a:latin typeface="Arial Rounded MT Bold" panose="020F0704030504030204" pitchFamily="34" charset="0"/>
                <a:cs typeface="Aharoni" panose="02010803020104030203" pitchFamily="2" charset="-79"/>
              </a:rPr>
              <a:t>Clustering</a:t>
            </a:r>
            <a:endParaRPr sz="4000" u="sng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0453" y="5792543"/>
            <a:ext cx="3620159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en-US" sz="3200" b="1" u="sng" dirty="0">
                <a:latin typeface="Arial Rounded MT Bold" panose="020F0704030504030204" pitchFamily="34" charset="0"/>
                <a:cs typeface="Aharoni" panose="02010803020104030203" pitchFamily="2" charset="-79"/>
              </a:rPr>
              <a:t>Alma Better</a:t>
            </a:r>
            <a:endParaRPr sz="3200" u="sng" dirty="0"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56DDB61-7B71-4867-F637-D7120E260600}"/>
              </a:ext>
            </a:extLst>
          </p:cNvPr>
          <p:cNvSpPr txBox="1"/>
          <p:nvPr/>
        </p:nvSpPr>
        <p:spPr>
          <a:xfrm>
            <a:off x="4555653" y="2269386"/>
            <a:ext cx="3620159" cy="330249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r>
              <a:rPr lang="en-US" sz="3200" b="1" u="sng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Team Members:-</a:t>
            </a:r>
          </a:p>
          <a:p>
            <a:r>
              <a:rPr lang="en-US" sz="2800" b="1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1 - Md Kamran</a:t>
            </a:r>
          </a:p>
          <a:p>
            <a:r>
              <a:rPr lang="en-US" sz="2800" b="1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2 - Reena Verma</a:t>
            </a:r>
          </a:p>
          <a:p>
            <a:r>
              <a:rPr lang="en-US" sz="2800" b="1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3 - </a:t>
            </a:r>
            <a:r>
              <a:rPr lang="en-US" sz="2800" b="1" dirty="0" err="1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Mithin</a:t>
            </a:r>
            <a:r>
              <a:rPr lang="en-US" sz="2800" b="1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 </a:t>
            </a:r>
            <a:r>
              <a:rPr lang="en-US" sz="2800" b="1" dirty="0" err="1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Barde</a:t>
            </a:r>
            <a:endParaRPr lang="en-US" sz="2800" b="1" dirty="0">
              <a:solidFill>
                <a:schemeClr val="bg2"/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  <a:p>
            <a:r>
              <a:rPr lang="en-US" sz="2800" b="1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4 - Krunal Sonare</a:t>
            </a:r>
          </a:p>
          <a:p>
            <a:r>
              <a:rPr lang="en-US" sz="2800" b="1" dirty="0">
                <a:solidFill>
                  <a:schemeClr val="bg2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5 - Rishabh Gupta</a:t>
            </a:r>
          </a:p>
          <a:p>
            <a:pPr marL="496981" marR="6773" indent="-480895">
              <a:lnSpc>
                <a:spcPct val="140000"/>
              </a:lnSpc>
              <a:spcBef>
                <a:spcPts val="133"/>
              </a:spcBef>
            </a:pPr>
            <a:endParaRPr sz="3200" dirty="0">
              <a:solidFill>
                <a:schemeClr val="bg2"/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1843" y="293847"/>
            <a:ext cx="149671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467" b="1" dirty="0">
                <a:cs typeface="Times New Roman"/>
              </a:rPr>
              <a:t>G</a:t>
            </a:r>
            <a:r>
              <a:rPr sz="3467" b="1" dirty="0">
                <a:cs typeface="Times New Roman"/>
              </a:rPr>
              <a:t>enre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231929" y="1697629"/>
            <a:ext cx="3817620" cy="18742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Documentaries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are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top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most </a:t>
            </a:r>
            <a:r>
              <a:rPr sz="2133" dirty="0">
                <a:cs typeface="Times New Roman"/>
              </a:rPr>
              <a:t>genre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netflix </a:t>
            </a:r>
            <a:r>
              <a:rPr sz="2133" spc="-7" dirty="0">
                <a:cs typeface="Times New Roman"/>
              </a:rPr>
              <a:t>which is </a:t>
            </a:r>
            <a:r>
              <a:rPr sz="2133" dirty="0">
                <a:cs typeface="Times New Roman"/>
              </a:rPr>
              <a:t> fllowed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standup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comedy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Drams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international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00728" y="4540795"/>
            <a:ext cx="3669453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  <a:tab pos="3290911" algn="l"/>
              </a:tabLst>
            </a:pPr>
            <a:r>
              <a:rPr sz="2133" dirty="0">
                <a:cs typeface="Times New Roman"/>
              </a:rPr>
              <a:t>kids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dirty="0">
                <a:cs typeface="Times New Roman"/>
              </a:rPr>
              <a:t>v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</a:t>
            </a:r>
            <a:r>
              <a:rPr sz="2133" dirty="0">
                <a:cs typeface="Times New Roman"/>
              </a:rPr>
              <a:t>s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dirty="0">
                <a:cs typeface="Times New Roman"/>
              </a:rPr>
              <a:t>p </a:t>
            </a:r>
            <a:r>
              <a:rPr sz="2133" spc="-20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mos</a:t>
            </a:r>
            <a:r>
              <a:rPr sz="2133" dirty="0">
                <a:cs typeface="Times New Roman"/>
              </a:rPr>
              <a:t>t	</a:t>
            </a:r>
            <a:r>
              <a:rPr sz="2133" spc="-7" dirty="0">
                <a:cs typeface="Times New Roman"/>
              </a:rPr>
              <a:t>TV  show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genre</a:t>
            </a:r>
            <a:r>
              <a:rPr sz="2133" spc="-7" dirty="0">
                <a:cs typeface="Times New Roman"/>
              </a:rPr>
              <a:t> in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465" y="1242218"/>
            <a:ext cx="7186340" cy="2785093"/>
          </a:xfrm>
          <a:prstGeom prst="rect">
            <a:avLst/>
          </a:prstGeom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C6101C41-EDAF-494A-BC8C-3F731758D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65" y="4272128"/>
            <a:ext cx="7186340" cy="248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0544" y="79745"/>
            <a:ext cx="2168976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Duration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2634" y="5856472"/>
            <a:ext cx="880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6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4162" y="4873395"/>
            <a:ext cx="4409439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M</a:t>
            </a:r>
            <a:r>
              <a:rPr sz="2133" spc="-7" dirty="0">
                <a:cs typeface="Times New Roman"/>
              </a:rPr>
              <a:t>ost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have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duration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between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50</a:t>
            </a:r>
            <a:r>
              <a:rPr sz="2133" spc="-7" dirty="0">
                <a:cs typeface="Times New Roman"/>
              </a:rPr>
              <a:t> to </a:t>
            </a:r>
            <a:r>
              <a:rPr sz="2133" dirty="0">
                <a:cs typeface="Times New Roman"/>
              </a:rPr>
              <a:t>150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613661" y="2976730"/>
            <a:ext cx="4881880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dirty="0">
                <a:cs typeface="Times New Roman"/>
              </a:rPr>
              <a:t>H</a:t>
            </a:r>
            <a:r>
              <a:rPr sz="2133" dirty="0">
                <a:cs typeface="Times New Roman"/>
              </a:rPr>
              <a:t>ighest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number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tv_shows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consistig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single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season</a:t>
            </a:r>
            <a:endParaRPr sz="2133" dirty="0">
              <a:cs typeface="Times New Roman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9008" y="4016131"/>
            <a:ext cx="5922992" cy="1870023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6987828" y="5950995"/>
            <a:ext cx="4241800" cy="74184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Those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movies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that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have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a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rating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z="2133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NC-17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have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longest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average</a:t>
            </a:r>
            <a:endParaRPr sz="2133" dirty="0">
              <a:cs typeface="Times New Roman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1140A1EA-756C-412E-816C-FCE05920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07" y="1191672"/>
            <a:ext cx="5479094" cy="35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18151B42-B857-4CEF-8C3D-7B0FD8005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08" y="154155"/>
            <a:ext cx="5922992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2167" y="64992"/>
            <a:ext cx="209815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Country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62828" y="3429000"/>
            <a:ext cx="5024120" cy="32994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 algn="just"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sz="2133" dirty="0">
                <a:cs typeface="Times New Roman"/>
              </a:rPr>
              <a:t>unitated </a:t>
            </a:r>
            <a:r>
              <a:rPr sz="2133" spc="-7" dirty="0">
                <a:cs typeface="Times New Roman"/>
              </a:rPr>
              <a:t>states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highest number of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netflix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,followed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india</a:t>
            </a:r>
            <a:endParaRPr sz="2133" dirty="0">
              <a:cs typeface="Times New Roman"/>
            </a:endParaRPr>
          </a:p>
          <a:p>
            <a:pPr marL="485128" marR="10160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india </a:t>
            </a:r>
            <a:r>
              <a:rPr sz="2133" dirty="0">
                <a:cs typeface="Times New Roman"/>
              </a:rPr>
              <a:t>has highest number of </a:t>
            </a:r>
            <a:r>
              <a:rPr sz="2133" spc="-7" dirty="0">
                <a:cs typeface="Times New Roman"/>
              </a:rPr>
              <a:t>movies in </a:t>
            </a:r>
            <a:r>
              <a:rPr sz="2133" dirty="0">
                <a:cs typeface="Times New Roman"/>
              </a:rPr>
              <a:t> netflix</a:t>
            </a:r>
          </a:p>
          <a:p>
            <a:pPr marL="485128" marR="15240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the US and UK are closely aligned with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their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</a:t>
            </a:r>
            <a:r>
              <a:rPr sz="2133" spc="-13" dirty="0">
                <a:cs typeface="Times New Roman"/>
              </a:rPr>
              <a:t>target</a:t>
            </a:r>
            <a:r>
              <a:rPr sz="2133" spc="-7" dirty="0">
                <a:cs typeface="Times New Roman"/>
              </a:rPr>
              <a:t> ages,</a:t>
            </a:r>
            <a:r>
              <a:rPr sz="2133" dirty="0">
                <a:cs typeface="Times New Roman"/>
              </a:rPr>
              <a:t> but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radically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from,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example,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India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or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Japan!</a:t>
            </a:r>
            <a:endParaRPr sz="2133" dirty="0">
              <a:cs typeface="Times New Roman"/>
            </a:endParaRPr>
          </a:p>
          <a:p>
            <a:pPr marL="485128" marR="6773" indent="-469042" algn="just">
              <a:buFont typeface="Arial MT"/>
              <a:buChar char="●"/>
              <a:tabLst>
                <a:tab pos="485975" algn="l"/>
              </a:tabLst>
            </a:pPr>
            <a:r>
              <a:rPr sz="2133" spc="-7" dirty="0">
                <a:cs typeface="Times New Roman"/>
              </a:rPr>
              <a:t>Also,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Mexico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Spain</a:t>
            </a:r>
            <a:r>
              <a:rPr sz="2133" dirty="0">
                <a:cs typeface="Times New Roman"/>
              </a:rPr>
              <a:t> have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similar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content</a:t>
            </a:r>
            <a:r>
              <a:rPr sz="2133" dirty="0">
                <a:cs typeface="Times New Roman"/>
              </a:rPr>
              <a:t> on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dirty="0">
                <a:cs typeface="Times New Roman"/>
              </a:rPr>
              <a:t> for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different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age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groups.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7788" y="3848049"/>
            <a:ext cx="5317381" cy="2652287"/>
          </a:xfrm>
          <a:prstGeom prst="rect">
            <a:avLst/>
          </a:prstGeom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F9D78641-D794-487D-B1AE-ED4FC8CFA3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8" y="615634"/>
            <a:ext cx="5317381" cy="27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6B2646DE-7E3C-402B-9C05-D0902F747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833" y="615634"/>
            <a:ext cx="5503407" cy="2790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287" y="168575"/>
            <a:ext cx="220991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40" dirty="0">
                <a:cs typeface="Roboto"/>
              </a:rPr>
              <a:t>Originals</a:t>
            </a:r>
            <a:endParaRPr sz="3467" b="1" dirty="0">
              <a:cs typeface="Robo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634" y="4936929"/>
            <a:ext cx="5212927" cy="111881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6933">
              <a:spcBef>
                <a:spcPts val="513"/>
              </a:spcBef>
            </a:pPr>
            <a:r>
              <a:rPr sz="2133" dirty="0">
                <a:cs typeface="Times New Roman"/>
              </a:rPr>
              <a:t>30%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3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Netflix.</a:t>
            </a:r>
            <a:endParaRPr sz="2133" dirty="0">
              <a:cs typeface="Times New Roman"/>
            </a:endParaRPr>
          </a:p>
          <a:p>
            <a:pPr marL="16933" marR="6773">
              <a:lnSpc>
                <a:spcPct val="114999"/>
              </a:lnSpc>
            </a:pPr>
            <a:r>
              <a:rPr sz="2133" dirty="0">
                <a:cs typeface="Times New Roman"/>
              </a:rPr>
              <a:t>70%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added</a:t>
            </a:r>
            <a:r>
              <a:rPr sz="2133" spc="50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50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were</a:t>
            </a:r>
            <a:r>
              <a:rPr sz="2133" spc="50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released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earlier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by </a:t>
            </a:r>
            <a:r>
              <a:rPr sz="2133" spc="-7" dirty="0">
                <a:cs typeface="Times New Roman"/>
              </a:rPr>
              <a:t>different mode.</a:t>
            </a:r>
            <a:endParaRPr sz="2133" dirty="0">
              <a:cs typeface="Times New Roman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015B8172-F1E2-42B2-899E-DBD9FDBEF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34" y="1046480"/>
            <a:ext cx="4345446" cy="373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1262761"/>
            <a:ext cx="11082039" cy="1728785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371566">
              <a:spcBef>
                <a:spcPts val="513"/>
              </a:spcBef>
            </a:pPr>
            <a:r>
              <a:rPr sz="2133" spc="-7" dirty="0">
                <a:cs typeface="Times New Roman"/>
              </a:rPr>
              <a:t>Hypothesis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testing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statistics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refers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to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analyzing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assumption</a:t>
            </a:r>
            <a:r>
              <a:rPr sz="2133" spc="28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about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28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population</a:t>
            </a:r>
            <a:r>
              <a:rPr lang="en-US" sz="2133" dirty="0">
                <a:cs typeface="Times New Roman"/>
              </a:rPr>
              <a:t> </a:t>
            </a:r>
            <a:r>
              <a:rPr sz="2133" spc="-13" dirty="0">
                <a:cs typeface="Times New Roman"/>
              </a:rPr>
              <a:t>parameter.</a:t>
            </a:r>
            <a:endParaRPr sz="2133" dirty="0">
              <a:cs typeface="Times New Roman"/>
            </a:endParaRPr>
          </a:p>
          <a:p>
            <a:pPr marL="513914" marR="2648307" indent="-17780">
              <a:lnSpc>
                <a:spcPct val="146300"/>
              </a:lnSpc>
              <a:spcBef>
                <a:spcPts val="813"/>
              </a:spcBef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HO:movies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 for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and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are at least two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H1:movies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for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kids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and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kids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are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at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least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two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long.</a:t>
            </a:r>
            <a:endParaRPr sz="2133" dirty="0"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4567" y="560699"/>
            <a:ext cx="4739753" cy="468440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933" b="1" spc="-27" dirty="0">
                <a:cs typeface="Roboto"/>
              </a:rPr>
              <a:t>1.HYPOTHESIS</a:t>
            </a:r>
            <a:r>
              <a:rPr sz="2933" b="1" spc="-113" dirty="0">
                <a:cs typeface="Roboto"/>
              </a:rPr>
              <a:t> </a:t>
            </a:r>
            <a:r>
              <a:rPr sz="2933" b="1" spc="-13" dirty="0">
                <a:cs typeface="Roboto"/>
              </a:rPr>
              <a:t>TESTING</a:t>
            </a:r>
            <a:endParaRPr sz="2933" b="1" dirty="0">
              <a:cs typeface="Roboto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1849" y="3225168"/>
            <a:ext cx="4463469" cy="22470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8695" y="5472194"/>
            <a:ext cx="8475980" cy="111881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t-value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in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range,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the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hypothesis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 is</a:t>
            </a:r>
            <a:r>
              <a:rPr sz="2133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rejected.</a:t>
            </a:r>
            <a:endParaRPr sz="2133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solidFill>
                  <a:srgbClr val="212121"/>
                </a:solidFill>
                <a:cs typeface="Times New Roman"/>
              </a:rPr>
              <a:t>As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a result,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movies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rated for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and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older kids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are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not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at least two </a:t>
            </a:r>
            <a:r>
              <a:rPr sz="2133" dirty="0">
                <a:solidFill>
                  <a:srgbClr val="212121"/>
                </a:solidFill>
                <a:cs typeface="Times New Roman"/>
              </a:rPr>
              <a:t>hours </a:t>
            </a:r>
            <a:r>
              <a:rPr sz="2133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-7" dirty="0">
                <a:solidFill>
                  <a:srgbClr val="212121"/>
                </a:solidFill>
                <a:cs typeface="Times New Roman"/>
              </a:rPr>
              <a:t>long.</a:t>
            </a:r>
            <a:endParaRPr sz="2133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2532" y="1314238"/>
            <a:ext cx="84667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dirty="0">
                <a:latin typeface="Times New Roman"/>
                <a:cs typeface="Times New Roman"/>
              </a:rPr>
              <a:t>.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1201" y="497162"/>
            <a:ext cx="7312660" cy="1350605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296326" marR="6773" indent="-279393">
              <a:lnSpc>
                <a:spcPct val="135700"/>
              </a:lnSpc>
              <a:spcBef>
                <a:spcPts val="133"/>
              </a:spcBef>
            </a:pP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2</a:t>
            </a:r>
            <a:r>
              <a:rPr sz="1400" dirty="0">
                <a:solidFill>
                  <a:srgbClr val="000000"/>
                </a:solidFill>
                <a:latin typeface="+mn-lt"/>
                <a:cs typeface="Courier New"/>
              </a:rPr>
              <a:t>.</a:t>
            </a:r>
            <a:r>
              <a:rPr lang="en-US" sz="1400" spc="-293" dirty="0">
                <a:solidFill>
                  <a:srgbClr val="000000"/>
                </a:solidFill>
                <a:latin typeface="+mn-lt"/>
                <a:cs typeface="Courier New"/>
              </a:rPr>
              <a:t>         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H1:Th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duration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whic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h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i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mor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tha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n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90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min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s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ar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e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movies  HO:The</a:t>
            </a:r>
            <a:r>
              <a:rPr sz="2200" spc="-2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duration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which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is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more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than</a:t>
            </a:r>
            <a:r>
              <a:rPr sz="2200" spc="-2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+mn-lt"/>
                <a:cs typeface="Times New Roman"/>
              </a:rPr>
              <a:t>90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 mins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are</a:t>
            </a:r>
            <a:r>
              <a:rPr sz="2200" spc="-13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NOT</a:t>
            </a:r>
            <a:r>
              <a:rPr sz="2200" spc="-47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200" spc="-7" dirty="0">
                <a:solidFill>
                  <a:srgbClr val="000000"/>
                </a:solidFill>
                <a:latin typeface="+mn-lt"/>
                <a:cs typeface="Times New Roman"/>
              </a:rPr>
              <a:t>movies</a:t>
            </a:r>
            <a:endParaRPr sz="2200" dirty="0">
              <a:latin typeface="+mn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1200" y="1834885"/>
            <a:ext cx="8805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600" spc="-13" dirty="0">
                <a:solidFill>
                  <a:srgbClr val="212121"/>
                </a:solidFill>
                <a:latin typeface="Roboto"/>
                <a:cs typeface="Roboto"/>
              </a:rPr>
              <a:t>.</a:t>
            </a:r>
            <a:endParaRPr sz="1600">
              <a:latin typeface="Roboto"/>
              <a:cs typeface="Roboto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2233" y="1834885"/>
            <a:ext cx="4322049" cy="212606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01408" y="3960947"/>
            <a:ext cx="7714827" cy="1268723"/>
          </a:xfrm>
          <a:prstGeom prst="rect">
            <a:avLst/>
          </a:prstGeom>
        </p:spPr>
        <p:txBody>
          <a:bodyPr vert="horz" wrap="square" lIns="0" tIns="136313" rIns="0" bIns="0" rtlCol="0">
            <a:spAutoFit/>
          </a:bodyPr>
          <a:lstStyle/>
          <a:p>
            <a:pPr marL="490208" indent="-474121">
              <a:spcBef>
                <a:spcPts val="1073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sz="2200" spc="-7" dirty="0">
                <a:cs typeface="Times New Roman"/>
              </a:rPr>
              <a:t>the</a:t>
            </a:r>
            <a:r>
              <a:rPr sz="2200" spc="-20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t-value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is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not</a:t>
            </a:r>
            <a:r>
              <a:rPr sz="2200" spc="-7" dirty="0">
                <a:cs typeface="Times New Roman"/>
              </a:rPr>
              <a:t> in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range,</a:t>
            </a:r>
            <a:r>
              <a:rPr sz="2200" spc="-7" dirty="0">
                <a:cs typeface="Times New Roman"/>
              </a:rPr>
              <a:t> 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null</a:t>
            </a:r>
            <a:r>
              <a:rPr sz="2200" spc="-7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hypothesis</a:t>
            </a:r>
            <a:r>
              <a:rPr sz="2200" spc="-7" dirty="0">
                <a:cs typeface="Times New Roman"/>
              </a:rPr>
              <a:t> is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rejected.</a:t>
            </a:r>
          </a:p>
          <a:p>
            <a:pPr marL="490208" indent="-474121">
              <a:spcBef>
                <a:spcPts val="947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sz="2200" spc="-7" dirty="0">
                <a:cs typeface="Times New Roman"/>
              </a:rPr>
              <a:t>As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a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result,</a:t>
            </a:r>
            <a:r>
              <a:rPr sz="2200" spc="-47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The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duration</a:t>
            </a:r>
            <a:r>
              <a:rPr sz="2200" spc="-7" dirty="0">
                <a:cs typeface="Times New Roman"/>
              </a:rPr>
              <a:t> which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is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more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than</a:t>
            </a:r>
            <a:r>
              <a:rPr sz="2200" spc="-13" dirty="0">
                <a:cs typeface="Times New Roman"/>
              </a:rPr>
              <a:t> </a:t>
            </a:r>
            <a:r>
              <a:rPr sz="2200" dirty="0">
                <a:cs typeface="Times New Roman"/>
              </a:rPr>
              <a:t>90</a:t>
            </a:r>
            <a:r>
              <a:rPr sz="2200" spc="-7" dirty="0">
                <a:cs typeface="Times New Roman"/>
              </a:rPr>
              <a:t> mins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are</a:t>
            </a:r>
            <a:r>
              <a:rPr sz="2200" spc="-13" dirty="0">
                <a:cs typeface="Times New Roman"/>
              </a:rPr>
              <a:t> </a:t>
            </a:r>
            <a:r>
              <a:rPr sz="2200" spc="-7" dirty="0">
                <a:cs typeface="Times New Roman"/>
              </a:rPr>
              <a:t>movies</a:t>
            </a:r>
            <a:endParaRPr sz="22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8562" y="326004"/>
            <a:ext cx="392599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Features</a:t>
            </a:r>
            <a:r>
              <a:rPr sz="3467" b="1" spc="-107" dirty="0">
                <a:cs typeface="Times New Roman"/>
              </a:rPr>
              <a:t> </a:t>
            </a:r>
            <a:r>
              <a:rPr sz="3467" b="1" spc="-7" dirty="0">
                <a:cs typeface="Times New Roman"/>
              </a:rPr>
              <a:t>selection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3522" y="1433111"/>
            <a:ext cx="9846733" cy="4212670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dirty="0">
                <a:cs typeface="Times New Roman"/>
              </a:rPr>
              <a:t>Initially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Separating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the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column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type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into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movie</a:t>
            </a:r>
            <a:r>
              <a:rPr sz="2400" spc="-20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and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tv</a:t>
            </a:r>
            <a:r>
              <a:rPr sz="2400" spc="-13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shows</a:t>
            </a:r>
            <a:endParaRPr sz="2400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dirty="0">
                <a:cs typeface="Times New Roman"/>
              </a:rPr>
              <a:t>here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we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are</a:t>
            </a:r>
            <a:r>
              <a:rPr sz="2400" spc="47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going</a:t>
            </a:r>
            <a:r>
              <a:rPr sz="2400" spc="47" dirty="0">
                <a:cs typeface="Times New Roman"/>
              </a:rPr>
              <a:t> </a:t>
            </a:r>
            <a:r>
              <a:rPr sz="2400" spc="-7" dirty="0">
                <a:cs typeface="Times New Roman"/>
              </a:rPr>
              <a:t>to</a:t>
            </a:r>
            <a:r>
              <a:rPr sz="2400" spc="47" dirty="0">
                <a:cs typeface="Times New Roman"/>
              </a:rPr>
              <a:t> </a:t>
            </a:r>
            <a:r>
              <a:rPr sz="2400" dirty="0">
                <a:cs typeface="Times New Roman"/>
              </a:rPr>
              <a:t>do</a:t>
            </a:r>
            <a:r>
              <a:rPr sz="2400" spc="73" dirty="0"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Clustering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similar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content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by</a:t>
            </a:r>
            <a:r>
              <a:rPr sz="2400" spc="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matching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text-based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features</a:t>
            </a:r>
            <a:r>
              <a:rPr sz="2400" spc="4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so </a:t>
            </a:r>
            <a:r>
              <a:rPr sz="2400" spc="-5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column</a:t>
            </a:r>
            <a:r>
              <a:rPr sz="2400" spc="-1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description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is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one of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 the important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feature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Convert</a:t>
            </a:r>
            <a:r>
              <a:rPr sz="2400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</a:t>
            </a:r>
            <a:r>
              <a:rPr sz="2400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to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lower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case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20" dirty="0">
                <a:solidFill>
                  <a:srgbClr val="212121"/>
                </a:solidFill>
                <a:cs typeface="Times New Roman"/>
              </a:rPr>
              <a:t>Tokenize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text</a:t>
            </a:r>
            <a:endParaRPr sz="2400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Removed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all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stop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words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12121"/>
                </a:solidFill>
                <a:cs typeface="Times New Roman"/>
              </a:rPr>
              <a:t>and</a:t>
            </a:r>
            <a:r>
              <a:rPr sz="2400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punctuation</a:t>
            </a:r>
            <a:endParaRPr sz="2400" dirty="0">
              <a:cs typeface="Times New Roman"/>
            </a:endParaRPr>
          </a:p>
          <a:p>
            <a:pPr marL="485128" marR="7620" indent="-469042" algn="just">
              <a:lnSpc>
                <a:spcPct val="114999"/>
              </a:lnSpc>
              <a:buClr>
                <a:srgbClr val="000000"/>
              </a:buClr>
              <a:buFont typeface="Arial MT"/>
              <a:buChar char="●"/>
              <a:tabLst>
                <a:tab pos="485975" algn="l"/>
              </a:tabLst>
            </a:pPr>
            <a:r>
              <a:rPr sz="2400" spc="-7" dirty="0">
                <a:solidFill>
                  <a:srgbClr val="212121"/>
                </a:solidFill>
                <a:cs typeface="Times New Roman"/>
              </a:rPr>
              <a:t>we </a:t>
            </a:r>
            <a:r>
              <a:rPr sz="2400" dirty="0">
                <a:solidFill>
                  <a:srgbClr val="212121"/>
                </a:solidFill>
                <a:cs typeface="Times New Roman"/>
              </a:rPr>
              <a:t>use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TF-IDF is an abbreviation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for </a:t>
            </a:r>
            <a:r>
              <a:rPr sz="2400" spc="-47" dirty="0">
                <a:solidFill>
                  <a:srgbClr val="292929"/>
                </a:solidFill>
                <a:cs typeface="Times New Roman"/>
              </a:rPr>
              <a:t>Term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Frequency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Inverse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Document </a:t>
            </a:r>
            <a:r>
              <a:rPr sz="2400" spc="-20" dirty="0">
                <a:solidFill>
                  <a:srgbClr val="292929"/>
                </a:solidFill>
                <a:cs typeface="Times New Roman"/>
              </a:rPr>
              <a:t>Frequency. </a:t>
            </a:r>
            <a:r>
              <a:rPr sz="2400" spc="-13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This is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very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common algorithm to transform text into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a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meaningful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representation of </a:t>
            </a:r>
            <a:r>
              <a:rPr sz="2400" spc="7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numbers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 which is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used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 to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fit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machine</a:t>
            </a:r>
            <a:r>
              <a:rPr sz="2400" spc="-13" dirty="0">
                <a:solidFill>
                  <a:srgbClr val="292929"/>
                </a:solidFill>
                <a:cs typeface="Times New Roman"/>
              </a:rPr>
              <a:t> </a:t>
            </a:r>
            <a:r>
              <a:rPr sz="2400" spc="-7" dirty="0">
                <a:solidFill>
                  <a:srgbClr val="292929"/>
                </a:solidFill>
                <a:cs typeface="Times New Roman"/>
              </a:rPr>
              <a:t>algorithm </a:t>
            </a:r>
            <a:r>
              <a:rPr sz="2400" dirty="0">
                <a:solidFill>
                  <a:srgbClr val="292929"/>
                </a:solidFill>
                <a:cs typeface="Times New Roman"/>
              </a:rPr>
              <a:t>for prediction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3726" y="838999"/>
            <a:ext cx="6022147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dirty="0">
                <a:cs typeface="Arial MT"/>
              </a:rPr>
              <a:t>ML</a:t>
            </a:r>
            <a:r>
              <a:rPr sz="3467" b="1" spc="-233" dirty="0">
                <a:cs typeface="Arial MT"/>
              </a:rPr>
              <a:t> </a:t>
            </a:r>
            <a:r>
              <a:rPr sz="3467" b="1" spc="-7" dirty="0">
                <a:cs typeface="Arial MT"/>
              </a:rPr>
              <a:t>algorithms(unsupervised</a:t>
            </a:r>
            <a:endParaRPr sz="3467" b="1" dirty="0">
              <a:cs typeface="Arial MT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92ABB34-2E5B-96C7-F4E1-D73700F908F1}"/>
              </a:ext>
            </a:extLst>
          </p:cNvPr>
          <p:cNvSpPr txBox="1"/>
          <p:nvPr/>
        </p:nvSpPr>
        <p:spPr>
          <a:xfrm>
            <a:off x="1223726" y="2019692"/>
            <a:ext cx="3733758" cy="1334554"/>
          </a:xfrm>
          <a:prstGeom prst="rect">
            <a:avLst/>
          </a:prstGeom>
        </p:spPr>
        <p:txBody>
          <a:bodyPr vert="horz" wrap="square" lIns="0" tIns="71967" rIns="0" bIns="0" rtlCol="0">
            <a:spAutoFit/>
          </a:bodyPr>
          <a:lstStyle/>
          <a:p>
            <a:pPr marL="342891" indent="-326805">
              <a:spcBef>
                <a:spcPts val="567"/>
              </a:spcBef>
              <a:buAutoNum type="arabicPeriod"/>
              <a:tabLst>
                <a:tab pos="343738" algn="l"/>
              </a:tabLst>
            </a:pPr>
            <a:r>
              <a:rPr sz="2400" spc="-100" dirty="0">
                <a:solidFill>
                  <a:srgbClr val="212121"/>
                </a:solidFill>
                <a:cs typeface="Roboto"/>
              </a:rPr>
              <a:t>K-mean</a:t>
            </a:r>
            <a:endParaRPr lang="en-US" sz="2400" spc="-100" dirty="0">
              <a:solidFill>
                <a:srgbClr val="212121"/>
              </a:solidFill>
              <a:cs typeface="Roboto"/>
            </a:endParaRPr>
          </a:p>
          <a:p>
            <a:pPr marL="342891" indent="-326805">
              <a:spcBef>
                <a:spcPts val="567"/>
              </a:spcBef>
              <a:buFontTx/>
              <a:buAutoNum type="arabicPeriod"/>
              <a:tabLst>
                <a:tab pos="343738" algn="l"/>
              </a:tabLst>
            </a:pPr>
            <a:r>
              <a:rPr lang="en-US" sz="2400" spc="-27" dirty="0">
                <a:solidFill>
                  <a:srgbClr val="212121"/>
                </a:solidFill>
                <a:cs typeface="Roboto"/>
              </a:rPr>
              <a:t>agglomerative</a:t>
            </a:r>
            <a:r>
              <a:rPr lang="en-US" sz="2400" spc="-8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400" spc="-27" dirty="0">
                <a:solidFill>
                  <a:srgbClr val="212121"/>
                </a:solidFill>
                <a:cs typeface="Roboto"/>
              </a:rPr>
              <a:t>clustering</a:t>
            </a:r>
            <a:endParaRPr lang="en-US" sz="2400" dirty="0">
              <a:cs typeface="Roboto"/>
            </a:endParaRPr>
          </a:p>
          <a:p>
            <a:pPr marL="342891" indent="-326805">
              <a:spcBef>
                <a:spcPts val="567"/>
              </a:spcBef>
              <a:buAutoNum type="arabicPeriod"/>
              <a:tabLst>
                <a:tab pos="343738" algn="l"/>
              </a:tabLst>
            </a:pPr>
            <a:endParaRPr lang="en-US" sz="2400" dirty="0"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266" y="329209"/>
            <a:ext cx="2374174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7" dirty="0">
                <a:cs typeface="Times New Roman"/>
              </a:rPr>
              <a:t>K-Means</a:t>
            </a:r>
            <a:endParaRPr sz="16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334" y="1149763"/>
            <a:ext cx="10944860" cy="190191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26518" marR="6773" indent="-469042" algn="just">
              <a:spcBef>
                <a:spcPts val="133"/>
              </a:spcBef>
              <a:buFont typeface="Arial MT"/>
              <a:buChar char="●"/>
              <a:tabLst>
                <a:tab pos="626518" algn="l"/>
              </a:tabLst>
            </a:pPr>
            <a:r>
              <a:rPr sz="2133" spc="-7" dirty="0">
                <a:cs typeface="Times New Roman"/>
              </a:rPr>
              <a:t>K-Means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Clustering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Unsupervised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Learning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algorithm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which</a:t>
            </a:r>
            <a:r>
              <a:rPr sz="2133" dirty="0">
                <a:cs typeface="Times New Roman"/>
              </a:rPr>
              <a:t> groups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</a:t>
            </a:r>
            <a:r>
              <a:rPr sz="2133" spc="5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unlabeled 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dataset </a:t>
            </a:r>
            <a:r>
              <a:rPr sz="2133" spc="-7" dirty="0">
                <a:cs typeface="Times New Roman"/>
              </a:rPr>
              <a:t>into different clusters. Here </a:t>
            </a:r>
            <a:r>
              <a:rPr sz="2133" dirty="0">
                <a:cs typeface="Times New Roman"/>
              </a:rPr>
              <a:t>K defines </a:t>
            </a:r>
            <a:r>
              <a:rPr sz="2133" spc="-7" dirty="0">
                <a:cs typeface="Times New Roman"/>
              </a:rPr>
              <a:t>the </a:t>
            </a:r>
            <a:r>
              <a:rPr sz="2133" dirty="0">
                <a:cs typeface="Times New Roman"/>
              </a:rPr>
              <a:t>number of predefined </a:t>
            </a:r>
            <a:r>
              <a:rPr sz="2133" spc="-7" dirty="0">
                <a:cs typeface="Times New Roman"/>
              </a:rPr>
              <a:t>clusters that </a:t>
            </a:r>
            <a:r>
              <a:rPr sz="2133" dirty="0">
                <a:cs typeface="Times New Roman"/>
              </a:rPr>
              <a:t>need </a:t>
            </a:r>
            <a:r>
              <a:rPr sz="2133" spc="-7" dirty="0">
                <a:cs typeface="Times New Roman"/>
              </a:rPr>
              <a:t>to </a:t>
            </a:r>
            <a:r>
              <a:rPr sz="2133" dirty="0">
                <a:cs typeface="Times New Roman"/>
              </a:rPr>
              <a:t>be </a:t>
            </a:r>
            <a:r>
              <a:rPr sz="2133" spc="-5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created in the </a:t>
            </a:r>
            <a:r>
              <a:rPr sz="2133" dirty="0">
                <a:cs typeface="Times New Roman"/>
              </a:rPr>
              <a:t>process, </a:t>
            </a:r>
            <a:r>
              <a:rPr sz="2133" spc="-7" dirty="0">
                <a:cs typeface="Times New Roman"/>
              </a:rPr>
              <a:t>as if K=2, there will </a:t>
            </a:r>
            <a:r>
              <a:rPr sz="2133" dirty="0">
                <a:cs typeface="Times New Roman"/>
              </a:rPr>
              <a:t>be </a:t>
            </a:r>
            <a:r>
              <a:rPr sz="2133" spc="-7" dirty="0">
                <a:cs typeface="Times New Roman"/>
              </a:rPr>
              <a:t>two clusters, and </a:t>
            </a:r>
            <a:r>
              <a:rPr sz="2133" dirty="0">
                <a:cs typeface="Times New Roman"/>
              </a:rPr>
              <a:t>for </a:t>
            </a:r>
            <a:r>
              <a:rPr sz="2133" spc="-7" dirty="0">
                <a:cs typeface="Times New Roman"/>
              </a:rPr>
              <a:t>K=3, there will </a:t>
            </a:r>
            <a:r>
              <a:rPr sz="2133" dirty="0">
                <a:cs typeface="Times New Roman"/>
              </a:rPr>
              <a:t>be </a:t>
            </a:r>
            <a:r>
              <a:rPr sz="2133" spc="-7" dirty="0">
                <a:cs typeface="Times New Roman"/>
              </a:rPr>
              <a:t>three 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clusters,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and so </a:t>
            </a:r>
            <a:r>
              <a:rPr sz="2133" dirty="0">
                <a:cs typeface="Times New Roman"/>
              </a:rPr>
              <a:t>on.</a:t>
            </a:r>
          </a:p>
          <a:p>
            <a:pPr marL="16933">
              <a:spcBef>
                <a:spcPts val="1867"/>
              </a:spcBef>
            </a:pPr>
            <a:r>
              <a:rPr sz="2133" b="1" spc="-7" dirty="0">
                <a:cs typeface="Times New Roman"/>
              </a:rPr>
              <a:t>Elbow</a:t>
            </a:r>
            <a:r>
              <a:rPr sz="2133" b="1" spc="-67" dirty="0">
                <a:cs typeface="Times New Roman"/>
              </a:rPr>
              <a:t> </a:t>
            </a:r>
            <a:r>
              <a:rPr sz="2133" b="1" spc="-7" dirty="0">
                <a:cs typeface="Times New Roman"/>
              </a:rPr>
              <a:t>Method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28856" y="2733743"/>
            <a:ext cx="828040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27"/>
              </a:lnSpc>
            </a:pPr>
            <a:r>
              <a:rPr sz="2133" b="1" spc="-7" dirty="0">
                <a:latin typeface="Times New Roman"/>
                <a:cs typeface="Times New Roman"/>
              </a:rPr>
              <a:t>Result:</a:t>
            </a:r>
            <a:endParaRPr sz="2133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024" y="6129515"/>
            <a:ext cx="5115560" cy="67356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indent="-448722">
              <a:spcBef>
                <a:spcPts val="133"/>
              </a:spcBef>
              <a:buSzPct val="87500"/>
              <a:buFont typeface="Arial MT"/>
              <a:buChar char="●"/>
              <a:tabLst>
                <a:tab pos="463962" algn="l"/>
                <a:tab pos="465655" algn="l"/>
              </a:tabLst>
            </a:pPr>
            <a:r>
              <a:rPr sz="2133" spc="-7" dirty="0">
                <a:cs typeface="Times New Roman"/>
              </a:rPr>
              <a:t>From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elbow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method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generating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26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clusters</a:t>
            </a:r>
            <a:endParaRPr sz="2133" dirty="0">
              <a:cs typeface="Times New Roman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B9605F9-6E68-4889-8B14-F3B9E2AF7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34" y="3028696"/>
            <a:ext cx="4048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A3C16E11-D158-4330-B083-0824F8D38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28696"/>
            <a:ext cx="5480194" cy="28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8D64B-2EAA-48B3-B35D-286B35477CC2}"/>
              </a:ext>
            </a:extLst>
          </p:cNvPr>
          <p:cNvSpPr txBox="1"/>
          <p:nvPr/>
        </p:nvSpPr>
        <p:spPr>
          <a:xfrm>
            <a:off x="6423516" y="5861223"/>
            <a:ext cx="54965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Cluster 0 has the </a:t>
            </a:r>
            <a:r>
              <a:rPr lang="en-US" sz="2000" dirty="0" err="1"/>
              <a:t>hightest</a:t>
            </a:r>
            <a:r>
              <a:rPr lang="en-US" sz="2000" dirty="0"/>
              <a:t> number of datapoints and evenly distributed for other cluster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303656"/>
            <a:ext cx="249439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3467" b="1" spc="-7" dirty="0">
                <a:cs typeface="Times New Roman"/>
              </a:rPr>
              <a:t>E</a:t>
            </a:r>
            <a:r>
              <a:rPr sz="3467" b="1" spc="-7" dirty="0">
                <a:cs typeface="Times New Roman"/>
              </a:rPr>
              <a:t>valuation</a:t>
            </a:r>
            <a:endParaRPr sz="3467" b="1" dirty="0">
              <a:cs typeface="Times New Roman"/>
            </a:endParaRP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1B157E5-5CBE-47CD-A257-F9577D7328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800" y="3986712"/>
            <a:ext cx="3829050" cy="264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BA4E6C-3CB3-4C97-B6ED-3594469C1C1A}"/>
              </a:ext>
            </a:extLst>
          </p:cNvPr>
          <p:cNvSpPr txBox="1"/>
          <p:nvPr/>
        </p:nvSpPr>
        <p:spPr>
          <a:xfrm>
            <a:off x="581025" y="1162050"/>
            <a:ext cx="113157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2000" b="1" dirty="0"/>
              <a:t>1.Silhouette Score : </a:t>
            </a:r>
            <a:r>
              <a:rPr lang="en-US" sz="2000" dirty="0"/>
              <a:t>is a metric to evaluate the performance of clustering algorithm. It uses</a:t>
            </a:r>
          </a:p>
          <a:p>
            <a:pPr fontAlgn="t"/>
            <a:r>
              <a:rPr lang="en-US" sz="2000" dirty="0"/>
              <a:t>compactness of individual clusters(intra cluster distance) and separation amongst clusters (inter</a:t>
            </a:r>
          </a:p>
          <a:p>
            <a:pPr fontAlgn="t"/>
            <a:r>
              <a:rPr lang="en-US" sz="2000" dirty="0"/>
              <a:t>cluster distance) to measure an overall representative score of how well our clustering algorithm</a:t>
            </a:r>
          </a:p>
          <a:p>
            <a:pPr fontAlgn="t"/>
            <a:r>
              <a:rPr lang="en-US" sz="2000" dirty="0"/>
              <a:t>has performed</a:t>
            </a:r>
          </a:p>
          <a:p>
            <a:pPr fontAlgn="t"/>
            <a:r>
              <a:rPr lang="en-US" sz="2000" dirty="0"/>
              <a:t>2.</a:t>
            </a:r>
            <a:r>
              <a:rPr lang="en-US" sz="2000" b="1" dirty="0"/>
              <a:t>The Davies-Bouldin index (DBI </a:t>
            </a:r>
            <a:r>
              <a:rPr lang="en-US" sz="2000" dirty="0"/>
              <a:t>).It is most commonly used to evaluate the goodness of split</a:t>
            </a:r>
          </a:p>
          <a:p>
            <a:pPr fontAlgn="t"/>
            <a:r>
              <a:rPr lang="en-US" sz="2000" dirty="0"/>
              <a:t>by a K-Means clustering algorithm for a given number of clusters.</a:t>
            </a:r>
          </a:p>
          <a:p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36B405-74EF-458A-847A-37E5D572F2CF}"/>
              </a:ext>
            </a:extLst>
          </p:cNvPr>
          <p:cNvSpPr txBox="1"/>
          <p:nvPr/>
        </p:nvSpPr>
        <p:spPr>
          <a:xfrm>
            <a:off x="4876765" y="4741843"/>
            <a:ext cx="545785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Silhouette score</a:t>
            </a:r>
            <a:r>
              <a:rPr lang="en-US" sz="200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would always lie</a:t>
            </a:r>
            <a:r>
              <a:rPr lang="en-US" sz="2000" spc="-1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between -1</a:t>
            </a:r>
            <a:r>
              <a:rPr lang="en-US" sz="2000" spc="-5" dirty="0">
                <a:cs typeface="Times New Roman"/>
              </a:rPr>
              <a:t> to </a:t>
            </a:r>
            <a:r>
              <a:rPr lang="en-US" sz="2000" dirty="0">
                <a:cs typeface="Times New Roman"/>
              </a:rPr>
              <a:t>1 representing</a:t>
            </a:r>
            <a:r>
              <a:rPr lang="en-US" sz="2000" spc="-3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better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clustering.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Silhouette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score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0.007499010681200968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 err="1">
                <a:cs typeface="Times New Roman"/>
              </a:rPr>
              <a:t>Davies_bouldin_score</a:t>
            </a:r>
            <a:r>
              <a:rPr lang="en-US" sz="2000" spc="-4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3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9.05605194948868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spc="-5" dirty="0">
                <a:cs typeface="Times New Roman"/>
              </a:rPr>
              <a:t>So</a:t>
            </a:r>
            <a:r>
              <a:rPr lang="en-US" sz="2000" spc="-2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model</a:t>
            </a:r>
            <a:r>
              <a:rPr lang="en-US" sz="2000" spc="-20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is</a:t>
            </a:r>
            <a:r>
              <a:rPr lang="en-US" sz="2000" spc="-20" dirty="0">
                <a:cs typeface="Times New Roman"/>
              </a:rPr>
              <a:t> </a:t>
            </a:r>
            <a:r>
              <a:rPr lang="en-US" sz="2000" dirty="0">
                <a:cs typeface="Times New Roman"/>
              </a:rPr>
              <a:t>performing</a:t>
            </a:r>
            <a:r>
              <a:rPr lang="en-US" sz="2000" spc="-15" dirty="0">
                <a:cs typeface="Times New Roman"/>
              </a:rPr>
              <a:t> </a:t>
            </a:r>
            <a:r>
              <a:rPr lang="en-US" sz="2000" spc="-5" dirty="0">
                <a:cs typeface="Times New Roman"/>
              </a:rPr>
              <a:t>well</a:t>
            </a:r>
            <a:endParaRPr lang="en-US" sz="2000" dirty="0"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000" dirty="0">
              <a:cs typeface="Times New Roman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593525" y="1485363"/>
            <a:ext cx="3523827" cy="3884507"/>
            <a:chOff x="5695144" y="1114022"/>
            <a:chExt cx="2642870" cy="2913380"/>
          </a:xfrm>
        </p:grpSpPr>
        <p:sp>
          <p:nvSpPr>
            <p:cNvPr id="3" name="object 3"/>
            <p:cNvSpPr/>
            <p:nvPr/>
          </p:nvSpPr>
          <p:spPr>
            <a:xfrm>
              <a:off x="5695144" y="1114022"/>
              <a:ext cx="2495307" cy="291325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" name="object 4"/>
            <p:cNvSpPr/>
            <p:nvPr/>
          </p:nvSpPr>
          <p:spPr>
            <a:xfrm>
              <a:off x="6217837" y="1128792"/>
              <a:ext cx="2120045" cy="24601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9564" y="749579"/>
            <a:ext cx="2783918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u="sng" spc="247" dirty="0">
                <a:cs typeface="Times New Roman"/>
              </a:rPr>
              <a:t>Contents:</a:t>
            </a:r>
            <a:endParaRPr sz="3200" b="1" u="sng" dirty="0"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064" y="1640375"/>
            <a:ext cx="5179030" cy="54057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90" dirty="0">
                <a:cs typeface="Times New Roman"/>
              </a:rPr>
              <a:t>Introduction.</a:t>
            </a:r>
          </a:p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80" dirty="0">
                <a:cs typeface="Times New Roman"/>
              </a:rPr>
              <a:t>Exploratory </a:t>
            </a:r>
            <a:r>
              <a:rPr lang="en-US" sz="2800" spc="175" dirty="0">
                <a:cs typeface="Times New Roman"/>
              </a:rPr>
              <a:t>Data</a:t>
            </a:r>
            <a:r>
              <a:rPr lang="en-US" sz="2800" spc="-290" dirty="0">
                <a:cs typeface="Times New Roman"/>
              </a:rPr>
              <a:t> </a:t>
            </a:r>
            <a:r>
              <a:rPr lang="en-US" sz="2800" spc="135" dirty="0">
                <a:cs typeface="Times New Roman"/>
              </a:rPr>
              <a:t>Analysis.</a:t>
            </a:r>
            <a:endParaRPr lang="en-US" sz="2800" dirty="0"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190" dirty="0">
                <a:cs typeface="Times New Roman"/>
              </a:rPr>
              <a:t>Dataset</a:t>
            </a:r>
            <a:r>
              <a:rPr lang="en-US" sz="2800" spc="-30" dirty="0">
                <a:cs typeface="Times New Roman"/>
              </a:rPr>
              <a:t> </a:t>
            </a:r>
            <a:r>
              <a:rPr lang="en-US" sz="2800" spc="150" dirty="0">
                <a:cs typeface="Times New Roman"/>
              </a:rPr>
              <a:t>Preview.</a:t>
            </a:r>
            <a:endParaRPr lang="en-US" sz="2800" dirty="0"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Hypothesis</a:t>
            </a:r>
            <a:r>
              <a:rPr lang="en-US" sz="2800" spc="-3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20" dirty="0">
                <a:solidFill>
                  <a:srgbClr val="212121"/>
                </a:solidFill>
                <a:cs typeface="Roboto"/>
              </a:rPr>
              <a:t>testing.</a:t>
            </a:r>
            <a:endParaRPr lang="en-US" sz="2800" dirty="0"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Feature</a:t>
            </a:r>
            <a:r>
              <a:rPr lang="en-US" sz="2800" spc="-25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15" dirty="0">
                <a:solidFill>
                  <a:srgbClr val="212121"/>
                </a:solidFill>
                <a:cs typeface="Roboto"/>
              </a:rPr>
              <a:t>selection.</a:t>
            </a:r>
            <a:endParaRPr lang="en-US" sz="2800" dirty="0"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2800" spc="-15" dirty="0">
                <a:solidFill>
                  <a:srgbClr val="212121"/>
                </a:solidFill>
                <a:cs typeface="Roboto"/>
              </a:rPr>
              <a:t>Machine </a:t>
            </a:r>
            <a:r>
              <a:rPr lang="en-US" sz="2800" spc="-20" dirty="0">
                <a:solidFill>
                  <a:srgbClr val="212121"/>
                </a:solidFill>
                <a:cs typeface="Roboto"/>
              </a:rPr>
              <a:t>learning </a:t>
            </a:r>
            <a:r>
              <a:rPr lang="en-US" sz="2800" spc="-15" dirty="0">
                <a:solidFill>
                  <a:srgbClr val="212121"/>
                </a:solidFill>
                <a:cs typeface="Roboto"/>
              </a:rPr>
              <a:t>algorithms(unsupervised).</a:t>
            </a:r>
            <a:endParaRPr lang="en-US" sz="2800" dirty="0"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2800" spc="-70" dirty="0">
                <a:solidFill>
                  <a:srgbClr val="212121"/>
                </a:solidFill>
                <a:cs typeface="Roboto"/>
              </a:rPr>
              <a:t>K-mean.</a:t>
            </a:r>
            <a:endParaRPr lang="en-US" sz="2800" dirty="0"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2800" spc="-20" dirty="0">
                <a:solidFill>
                  <a:srgbClr val="212121"/>
                </a:solidFill>
                <a:cs typeface="Roboto"/>
              </a:rPr>
              <a:t>agglomerative clustering.</a:t>
            </a:r>
            <a:endParaRPr lang="en-US" sz="2800" dirty="0"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2800" spc="-5" dirty="0">
                <a:solidFill>
                  <a:srgbClr val="212121"/>
                </a:solidFill>
                <a:cs typeface="Roboto"/>
              </a:rPr>
              <a:t>Model</a:t>
            </a:r>
            <a:r>
              <a:rPr lang="en-US" sz="2800" spc="-30" dirty="0">
                <a:solidFill>
                  <a:srgbClr val="212121"/>
                </a:solidFill>
                <a:cs typeface="Roboto"/>
              </a:rPr>
              <a:t> </a:t>
            </a:r>
            <a:r>
              <a:rPr lang="en-US" sz="2800" spc="-10" dirty="0">
                <a:solidFill>
                  <a:srgbClr val="212121"/>
                </a:solidFill>
                <a:cs typeface="Roboto"/>
              </a:rPr>
              <a:t>performance.</a:t>
            </a:r>
            <a:endParaRPr lang="en-US" sz="2800" dirty="0"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2800" spc="-15" dirty="0">
                <a:solidFill>
                  <a:srgbClr val="212121"/>
                </a:solidFill>
                <a:cs typeface="Roboto"/>
              </a:rPr>
              <a:t>Conclusion.</a:t>
            </a:r>
            <a:endParaRPr lang="en-US" sz="2800" dirty="0">
              <a:cs typeface="Roboto"/>
            </a:endParaRPr>
          </a:p>
          <a:p>
            <a:pPr marL="457200" indent="-457200">
              <a:spcBef>
                <a:spcPts val="47"/>
              </a:spcBef>
              <a:buFont typeface="+mj-lt"/>
              <a:buAutoNum type="arabicPeriod"/>
            </a:pPr>
            <a:endParaRPr sz="28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3968" y="268342"/>
            <a:ext cx="592947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2</a:t>
            </a:r>
            <a:r>
              <a:rPr sz="2133" spc="-7" dirty="0">
                <a:solidFill>
                  <a:schemeClr val="tx1"/>
                </a:solidFill>
                <a:latin typeface="+mj-lt"/>
                <a:cs typeface="Times New Roman"/>
              </a:rPr>
              <a:t>.</a:t>
            </a: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Agglomerative</a:t>
            </a:r>
            <a:r>
              <a:rPr sz="3467" spc="-107" dirty="0">
                <a:solidFill>
                  <a:schemeClr val="tx1"/>
                </a:solidFill>
                <a:latin typeface="+mj-lt"/>
                <a:cs typeface="Times New Roman"/>
              </a:rPr>
              <a:t> </a:t>
            </a:r>
            <a:r>
              <a:rPr sz="3467" spc="-7" dirty="0">
                <a:solidFill>
                  <a:schemeClr val="tx1"/>
                </a:solidFill>
                <a:latin typeface="+mj-lt"/>
                <a:cs typeface="Times New Roman"/>
              </a:rPr>
              <a:t>Clustering</a:t>
            </a:r>
            <a:endParaRPr sz="3467" dirty="0">
              <a:solidFill>
                <a:schemeClr val="tx1"/>
              </a:solidFill>
              <a:latin typeface="+mj-lt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3417" y="882963"/>
            <a:ext cx="5929472" cy="23147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8466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dirty="0">
                <a:cs typeface="Times New Roman"/>
              </a:rPr>
              <a:t>In </a:t>
            </a:r>
            <a:r>
              <a:rPr sz="2133" spc="-7" dirty="0">
                <a:cs typeface="Times New Roman"/>
              </a:rPr>
              <a:t>agglomerative clustering </a:t>
            </a:r>
            <a:r>
              <a:rPr sz="2133" dirty="0">
                <a:cs typeface="Times New Roman"/>
              </a:rPr>
              <a:t>no need </a:t>
            </a:r>
            <a:r>
              <a:rPr sz="2133" spc="-7" dirty="0">
                <a:cs typeface="Times New Roman"/>
              </a:rPr>
              <a:t>to </a:t>
            </a:r>
            <a:r>
              <a:rPr sz="2133" dirty="0">
                <a:cs typeface="Times New Roman"/>
              </a:rPr>
              <a:t>give </a:t>
            </a:r>
            <a:r>
              <a:rPr sz="2133" spc="-7" dirty="0">
                <a:cs typeface="Times New Roman"/>
              </a:rPr>
              <a:t>the </a:t>
            </a:r>
            <a:r>
              <a:rPr sz="2133" spc="-5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value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 k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beforehand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  <a:tab pos="1170063" algn="l"/>
                <a:tab pos="2978499" algn="l"/>
                <a:tab pos="4522780" algn="l"/>
              </a:tabLst>
            </a:pP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	</a:t>
            </a:r>
            <a:r>
              <a:rPr sz="2133" spc="-7" dirty="0">
                <a:cs typeface="Times New Roman"/>
              </a:rPr>
              <a:t>agglomerativ</a:t>
            </a:r>
            <a:r>
              <a:rPr sz="2133" dirty="0">
                <a:cs typeface="Times New Roman"/>
              </a:rPr>
              <a:t>e	hierarchical	</a:t>
            </a:r>
            <a:r>
              <a:rPr sz="2133" spc="-7" dirty="0">
                <a:cs typeface="Times New Roman"/>
              </a:rPr>
              <a:t>clustering  algorithm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is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a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popular</a:t>
            </a:r>
            <a:r>
              <a:rPr sz="2133" spc="-7" dirty="0">
                <a:cs typeface="Times New Roman"/>
              </a:rPr>
              <a:t> example</a:t>
            </a:r>
            <a:r>
              <a:rPr sz="2133" spc="-1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HCA</a:t>
            </a:r>
            <a:endParaRPr sz="2133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Here</a:t>
            </a:r>
            <a:r>
              <a:rPr sz="2133" spc="-33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I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used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ward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linkage</a:t>
            </a:r>
            <a:endParaRPr lang="en-US" sz="2133" spc="-7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2133" spc="-7" dirty="0">
                <a:cs typeface="Times New Roman"/>
              </a:rPr>
              <a:t>The optimal number of clusters is 4 using the Dendrogram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xfrm>
            <a:off x="6750823" y="882963"/>
            <a:ext cx="5767493" cy="197115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0" indent="0">
              <a:lnSpc>
                <a:spcPct val="100000"/>
              </a:lnSpc>
              <a:spcBef>
                <a:spcPts val="1813"/>
              </a:spcBef>
              <a:buNone/>
            </a:pPr>
            <a:r>
              <a:rPr sz="2200" b="1" spc="-7" dirty="0">
                <a:latin typeface="+mn-lt"/>
                <a:cs typeface="Courier New"/>
              </a:rPr>
              <a:t>Evaluation</a:t>
            </a:r>
            <a:endParaRPr sz="2333" dirty="0">
              <a:latin typeface="+mn-lt"/>
              <a:cs typeface="Courier New"/>
            </a:endParaRPr>
          </a:p>
          <a:p>
            <a:pPr marL="626518" lvl="1" indent="-453802">
              <a:lnSpc>
                <a:spcPct val="100000"/>
              </a:lnSpc>
              <a:spcBef>
                <a:spcPts val="7"/>
              </a:spcBef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Silhouette</a:t>
            </a:r>
            <a:r>
              <a:rPr sz="1933" spc="-40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Coefficient:</a:t>
            </a:r>
            <a:r>
              <a:rPr sz="1933" spc="-33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-0.002</a:t>
            </a:r>
          </a:p>
          <a:p>
            <a:pPr marL="626518" lvl="1" indent="-453802">
              <a:lnSpc>
                <a:spcPct val="100000"/>
              </a:lnSpc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Davies_bouldin_score</a:t>
            </a:r>
            <a:r>
              <a:rPr sz="1933" spc="-47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</a:t>
            </a:r>
            <a:r>
              <a:rPr sz="1933" spc="-27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9.05605</a:t>
            </a:r>
          </a:p>
          <a:p>
            <a:pPr marL="626518" marR="198962" lvl="1" indent="-453802">
              <a:lnSpc>
                <a:spcPct val="100000"/>
              </a:lnSpc>
              <a:buClr>
                <a:srgbClr val="000000"/>
              </a:buClr>
              <a:buFont typeface="Arial MT"/>
              <a:buChar char="●"/>
              <a:tabLst>
                <a:tab pos="625671" algn="l"/>
                <a:tab pos="626518" algn="l"/>
              </a:tabLst>
            </a:pPr>
            <a:r>
              <a:rPr sz="1933" spc="-7" dirty="0">
                <a:cs typeface="Times New Roman"/>
              </a:rPr>
              <a:t>Comparing with </a:t>
            </a:r>
            <a:r>
              <a:rPr sz="1933" dirty="0">
                <a:cs typeface="Times New Roman"/>
              </a:rPr>
              <a:t>K </a:t>
            </a:r>
            <a:r>
              <a:rPr sz="1933" spc="-7" dirty="0">
                <a:cs typeface="Times New Roman"/>
              </a:rPr>
              <a:t>mean </a:t>
            </a:r>
            <a:r>
              <a:rPr sz="1933" dirty="0">
                <a:cs typeface="Times New Roman"/>
              </a:rPr>
              <a:t>only </a:t>
            </a:r>
            <a:r>
              <a:rPr sz="1933" spc="7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Davies_bouldin_score</a:t>
            </a:r>
            <a:r>
              <a:rPr sz="19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 </a:t>
            </a:r>
            <a:r>
              <a:rPr sz="1933" dirty="0">
                <a:cs typeface="Times New Roman"/>
              </a:rPr>
              <a:t>better for </a:t>
            </a:r>
            <a:r>
              <a:rPr sz="1933" spc="-467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hierarchical</a:t>
            </a:r>
            <a:r>
              <a:rPr sz="1933" spc="-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clustering Model</a:t>
            </a:r>
            <a:r>
              <a:rPr sz="1933" spc="-33" dirty="0">
                <a:cs typeface="Times New Roman"/>
              </a:rPr>
              <a:t> </a:t>
            </a:r>
            <a:r>
              <a:rPr sz="1933" spc="-7" dirty="0">
                <a:cs typeface="Times New Roman"/>
              </a:rPr>
              <a:t>is</a:t>
            </a:r>
            <a:r>
              <a:rPr sz="1933" spc="-33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not </a:t>
            </a:r>
            <a:r>
              <a:rPr sz="1933" spc="-460" dirty="0">
                <a:cs typeface="Times New Roman"/>
              </a:rPr>
              <a:t> </a:t>
            </a:r>
            <a:r>
              <a:rPr sz="1933" dirty="0">
                <a:cs typeface="Times New Roman"/>
              </a:rPr>
              <a:t>performing</a:t>
            </a:r>
            <a:r>
              <a:rPr sz="1933" spc="-7" dirty="0">
                <a:cs typeface="Times New Roman"/>
              </a:rPr>
              <a:t> well</a:t>
            </a:r>
            <a:endParaRPr sz="1933" dirty="0">
              <a:cs typeface="Times New Roman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908BF281-0276-4F2E-9844-444A6451F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71" y="3197678"/>
            <a:ext cx="10199418" cy="3588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8368" y="303355"/>
            <a:ext cx="276337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u="sng" spc="-7" dirty="0">
                <a:cs typeface="Times New Roman"/>
              </a:rPr>
              <a:t>Conclusion</a:t>
            </a:r>
            <a:endParaRPr sz="3467" b="1" u="sng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9186" y="1033292"/>
            <a:ext cx="10813627" cy="546275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dirty="0">
                <a:cs typeface="Times New Roman"/>
              </a:rPr>
              <a:t>F</a:t>
            </a:r>
            <a:r>
              <a:rPr dirty="0">
                <a:cs typeface="Times New Roman"/>
              </a:rPr>
              <a:t>rom</a:t>
            </a:r>
            <a:r>
              <a:rPr spc="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elbow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and</a:t>
            </a:r>
            <a:r>
              <a:rPr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silhouette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score</a:t>
            </a:r>
            <a:r>
              <a:rPr dirty="0">
                <a:cs typeface="Times New Roman"/>
              </a:rPr>
              <a:t>,</a:t>
            </a:r>
            <a:r>
              <a:rPr lang="en-US" dirty="0">
                <a:cs typeface="Times New Roman"/>
              </a:rPr>
              <a:t> </a:t>
            </a:r>
            <a:r>
              <a:rPr dirty="0">
                <a:cs typeface="Times New Roman"/>
              </a:rPr>
              <a:t>optimal</a:t>
            </a:r>
            <a:r>
              <a:rPr spc="7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7" dirty="0">
                <a:cs typeface="Times New Roman"/>
              </a:rPr>
              <a:t> </a:t>
            </a:r>
            <a:r>
              <a:rPr dirty="0">
                <a:cs typeface="Times New Roman"/>
              </a:rPr>
              <a:t>26</a:t>
            </a:r>
            <a:r>
              <a:rPr spc="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clusters</a:t>
            </a:r>
            <a:r>
              <a:rPr dirty="0">
                <a:cs typeface="Times New Roman"/>
              </a:rPr>
              <a:t> formed,</a:t>
            </a:r>
            <a:r>
              <a:rPr spc="7" dirty="0">
                <a:cs typeface="Times New Roman"/>
              </a:rPr>
              <a:t> </a:t>
            </a:r>
            <a:r>
              <a:rPr dirty="0">
                <a:cs typeface="Times New Roman"/>
              </a:rPr>
              <a:t>K</a:t>
            </a:r>
            <a:r>
              <a:rPr spc="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Means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is</a:t>
            </a:r>
            <a:r>
              <a:rPr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better for identification than Hierarchical as the evaluation metrics also indicate</a:t>
            </a:r>
            <a:r>
              <a:rPr spc="-7" dirty="0">
                <a:cs typeface="Times New Roman"/>
              </a:rPr>
              <a:t> the same.</a:t>
            </a:r>
            <a:r>
              <a:rPr lang="en-US" spc="-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In </a:t>
            </a:r>
            <a:r>
              <a:rPr dirty="0">
                <a:cs typeface="Times New Roman"/>
              </a:rPr>
              <a:t>kmean </a:t>
            </a:r>
            <a:r>
              <a:rPr spc="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cluster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0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has </a:t>
            </a:r>
            <a:r>
              <a:rPr spc="-7" dirty="0">
                <a:cs typeface="Times New Roman"/>
              </a:rPr>
              <a:t>the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highest number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of </a:t>
            </a:r>
            <a:r>
              <a:rPr lang="en-US" dirty="0">
                <a:cs typeface="Times New Roman"/>
              </a:rPr>
              <a:t>data points</a:t>
            </a:r>
            <a:r>
              <a:rPr spc="-7" dirty="0">
                <a:cs typeface="Times New Roman"/>
              </a:rPr>
              <a:t> and </a:t>
            </a:r>
            <a:r>
              <a:rPr lang="en-US" spc="-7" dirty="0">
                <a:cs typeface="Times New Roman"/>
              </a:rPr>
              <a:t>is </a:t>
            </a:r>
            <a:r>
              <a:rPr spc="-7" dirty="0">
                <a:cs typeface="Times New Roman"/>
              </a:rPr>
              <a:t>evenly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distributed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for </a:t>
            </a:r>
            <a:r>
              <a:rPr lang="en-US" dirty="0">
                <a:cs typeface="Times New Roman"/>
              </a:rPr>
              <a:t>another cluster</a:t>
            </a:r>
          </a:p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endParaRPr dirty="0">
              <a:cs typeface="Times New Roman"/>
            </a:endParaRPr>
          </a:p>
          <a:p>
            <a:pPr marL="485128" marR="31326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spc="-7" dirty="0">
                <a:cs typeface="Times New Roman"/>
              </a:rPr>
              <a:t>Netflix</a:t>
            </a:r>
            <a:r>
              <a:rPr dirty="0">
                <a:cs typeface="Times New Roman"/>
              </a:rPr>
              <a:t> has 5372 </a:t>
            </a:r>
            <a:r>
              <a:rPr spc="-7" dirty="0">
                <a:cs typeface="Times New Roman"/>
              </a:rPr>
              <a:t>movies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and</a:t>
            </a:r>
            <a:r>
              <a:rPr dirty="0">
                <a:cs typeface="Times New Roman"/>
              </a:rPr>
              <a:t> 2398 </a:t>
            </a:r>
            <a:r>
              <a:rPr spc="-7" dirty="0">
                <a:cs typeface="Times New Roman"/>
              </a:rPr>
              <a:t>TV shows,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there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are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more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movies</a:t>
            </a:r>
            <a:r>
              <a:rPr dirty="0">
                <a:cs typeface="Times New Roman"/>
              </a:rPr>
              <a:t> on </a:t>
            </a:r>
            <a:r>
              <a:rPr spc="-7" dirty="0">
                <a:cs typeface="Times New Roman"/>
              </a:rPr>
              <a:t>Netflix</a:t>
            </a:r>
            <a:r>
              <a:rPr spc="52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than TV 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shows.</a:t>
            </a:r>
            <a:endParaRPr lang="en-US" spc="-7" dirty="0">
              <a:cs typeface="Times New Roman"/>
            </a:endParaRPr>
          </a:p>
          <a:p>
            <a:pPr marL="485128" marR="31326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 algn="just">
              <a:spcBef>
                <a:spcPts val="380"/>
              </a:spcBef>
              <a:buFont typeface="Arial MT"/>
              <a:buChar char="●"/>
              <a:tabLst>
                <a:tab pos="485975" algn="l"/>
              </a:tabLst>
            </a:pPr>
            <a:r>
              <a:rPr spc="-7" dirty="0">
                <a:cs typeface="Times New Roman"/>
              </a:rPr>
              <a:t>T</a:t>
            </a:r>
            <a:r>
              <a:rPr spc="-200" dirty="0">
                <a:cs typeface="Times New Roman"/>
              </a:rPr>
              <a:t>V</a:t>
            </a:r>
            <a:r>
              <a:rPr dirty="0">
                <a:cs typeface="Times New Roman"/>
              </a:rPr>
              <a:t>-MA</a:t>
            </a:r>
            <a:r>
              <a:rPr spc="-120" dirty="0">
                <a:cs typeface="Times New Roman"/>
              </a:rPr>
              <a:t> </a:t>
            </a:r>
            <a:r>
              <a:rPr dirty="0">
                <a:cs typeface="Times New Roman"/>
              </a:rPr>
              <a:t>has </a:t>
            </a:r>
            <a:r>
              <a:rPr spc="-7" dirty="0">
                <a:cs typeface="Times New Roman"/>
              </a:rPr>
              <a:t>th</a:t>
            </a:r>
            <a:r>
              <a:rPr dirty="0">
                <a:cs typeface="Times New Roman"/>
              </a:rPr>
              <a:t>e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highest number of ratings for </a:t>
            </a:r>
            <a:r>
              <a:rPr spc="-7" dirty="0">
                <a:cs typeface="Times New Roman"/>
              </a:rPr>
              <a:t>t</a:t>
            </a:r>
            <a:r>
              <a:rPr dirty="0">
                <a:cs typeface="Times New Roman"/>
              </a:rPr>
              <a:t>v</a:t>
            </a:r>
            <a:r>
              <a:rPr spc="-7" dirty="0">
                <a:cs typeface="Times New Roman"/>
              </a:rPr>
              <a:t> show</a:t>
            </a:r>
            <a:r>
              <a:rPr dirty="0">
                <a:cs typeface="Times New Roman"/>
              </a:rPr>
              <a:t>s</a:t>
            </a:r>
            <a:r>
              <a:rPr spc="-7" dirty="0">
                <a:cs typeface="Times New Roman"/>
              </a:rPr>
              <a:t> i,</a:t>
            </a:r>
            <a:r>
              <a:rPr dirty="0">
                <a:cs typeface="Times New Roman"/>
              </a:rPr>
              <a:t>e</a:t>
            </a:r>
            <a:r>
              <a:rPr spc="-7" dirty="0">
                <a:cs typeface="Times New Roman"/>
              </a:rPr>
              <a:t> adul</a:t>
            </a:r>
            <a:r>
              <a:rPr dirty="0">
                <a:cs typeface="Times New Roman"/>
              </a:rPr>
              <a:t>t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ratings</a:t>
            </a:r>
            <a:endParaRPr lang="en-US" dirty="0">
              <a:cs typeface="Times New Roman"/>
            </a:endParaRPr>
          </a:p>
          <a:p>
            <a:pPr marL="485128" indent="-469042" algn="just">
              <a:spcBef>
                <a:spcPts val="380"/>
              </a:spcBef>
              <a:buFont typeface="Arial MT"/>
              <a:buChar char="●"/>
              <a:tabLst>
                <a:tab pos="485975" algn="l"/>
              </a:tabLst>
            </a:pPr>
            <a:endParaRPr dirty="0">
              <a:cs typeface="Times New Roman"/>
            </a:endParaRP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dirty="0">
                <a:cs typeface="Times New Roman"/>
              </a:rPr>
              <a:t>highest number of </a:t>
            </a:r>
            <a:r>
              <a:rPr spc="-7" dirty="0">
                <a:cs typeface="Times New Roman"/>
              </a:rPr>
              <a:t>movies </a:t>
            </a:r>
            <a:r>
              <a:rPr dirty="0">
                <a:cs typeface="Times New Roman"/>
              </a:rPr>
              <a:t>released </a:t>
            </a:r>
            <a:r>
              <a:rPr spc="-7" dirty="0">
                <a:cs typeface="Times New Roman"/>
              </a:rPr>
              <a:t>in </a:t>
            </a:r>
            <a:r>
              <a:rPr dirty="0">
                <a:cs typeface="Times New Roman"/>
              </a:rPr>
              <a:t>2017 </a:t>
            </a:r>
            <a:r>
              <a:rPr spc="-7" dirty="0">
                <a:cs typeface="Times New Roman"/>
              </a:rPr>
              <a:t>and </a:t>
            </a:r>
            <a:r>
              <a:rPr dirty="0">
                <a:cs typeface="Times New Roman"/>
              </a:rPr>
              <a:t>2018 highest number of</a:t>
            </a:r>
            <a:r>
              <a:rPr lang="en-US" dirty="0">
                <a:cs typeface="Times New Roman"/>
              </a:rPr>
              <a:t> TV Shows </a:t>
            </a:r>
            <a:r>
              <a:rPr dirty="0">
                <a:cs typeface="Times New Roman"/>
              </a:rPr>
              <a:t>released </a:t>
            </a:r>
            <a:r>
              <a:rPr spc="-7" dirty="0">
                <a:cs typeface="Times New Roman"/>
              </a:rPr>
              <a:t>in </a:t>
            </a:r>
            <a:r>
              <a:rPr dirty="0">
                <a:cs typeface="Times New Roman"/>
              </a:rPr>
              <a:t> 2020 </a:t>
            </a:r>
            <a:r>
              <a:rPr spc="-7" dirty="0">
                <a:cs typeface="Times New Roman"/>
              </a:rPr>
              <a:t>The </a:t>
            </a:r>
            <a:r>
              <a:rPr dirty="0">
                <a:cs typeface="Times New Roman"/>
              </a:rPr>
              <a:t>number of </a:t>
            </a:r>
            <a:r>
              <a:rPr spc="-7" dirty="0">
                <a:cs typeface="Times New Roman"/>
              </a:rPr>
              <a:t>movies </a:t>
            </a:r>
            <a:r>
              <a:rPr dirty="0">
                <a:cs typeface="Times New Roman"/>
              </a:rPr>
              <a:t>on </a:t>
            </a:r>
            <a:r>
              <a:rPr spc="-7" dirty="0">
                <a:cs typeface="Times New Roman"/>
              </a:rPr>
              <a:t>Netflix is </a:t>
            </a:r>
            <a:r>
              <a:rPr dirty="0">
                <a:cs typeface="Times New Roman"/>
              </a:rPr>
              <a:t>growing </a:t>
            </a:r>
            <a:r>
              <a:rPr spc="-7" dirty="0">
                <a:cs typeface="Times New Roman"/>
              </a:rPr>
              <a:t>significantly </a:t>
            </a:r>
            <a:r>
              <a:rPr dirty="0">
                <a:cs typeface="Times New Roman"/>
              </a:rPr>
              <a:t>faster </a:t>
            </a:r>
            <a:r>
              <a:rPr spc="-7" dirty="0">
                <a:cs typeface="Times New Roman"/>
              </a:rPr>
              <a:t>than the </a:t>
            </a:r>
            <a:r>
              <a:rPr dirty="0">
                <a:cs typeface="Times New Roman"/>
              </a:rPr>
              <a:t>number of </a:t>
            </a:r>
            <a:r>
              <a:rPr spc="-7" dirty="0">
                <a:cs typeface="Times New Roman"/>
              </a:rPr>
              <a:t>TV 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shows. </a:t>
            </a:r>
            <a:r>
              <a:rPr spc="-87" dirty="0">
                <a:cs typeface="Times New Roman"/>
              </a:rPr>
              <a:t>We </a:t>
            </a:r>
            <a:r>
              <a:rPr spc="-7" dirty="0">
                <a:cs typeface="Times New Roman"/>
              </a:rPr>
              <a:t>saw </a:t>
            </a:r>
            <a:r>
              <a:rPr dirty="0">
                <a:cs typeface="Times New Roman"/>
              </a:rPr>
              <a:t>a huge </a:t>
            </a:r>
            <a:r>
              <a:rPr spc="-7" dirty="0">
                <a:cs typeface="Times New Roman"/>
              </a:rPr>
              <a:t>increase in the </a:t>
            </a:r>
            <a:r>
              <a:rPr dirty="0">
                <a:cs typeface="Times New Roman"/>
              </a:rPr>
              <a:t>number of </a:t>
            </a:r>
            <a:r>
              <a:rPr spc="-7" dirty="0">
                <a:cs typeface="Times New Roman"/>
              </a:rPr>
              <a:t>movies and television episodes after </a:t>
            </a:r>
            <a:r>
              <a:rPr dirty="0">
                <a:cs typeface="Times New Roman"/>
              </a:rPr>
              <a:t>2015. </a:t>
            </a:r>
            <a:r>
              <a:rPr spc="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there</a:t>
            </a:r>
            <a:r>
              <a:rPr spc="339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is</a:t>
            </a:r>
            <a:r>
              <a:rPr spc="339" dirty="0">
                <a:cs typeface="Times New Roman"/>
              </a:rPr>
              <a:t> </a:t>
            </a:r>
            <a:r>
              <a:rPr dirty="0">
                <a:cs typeface="Times New Roman"/>
              </a:rPr>
              <a:t>a</a:t>
            </a:r>
            <a:r>
              <a:rPr spc="339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significant</a:t>
            </a:r>
            <a:r>
              <a:rPr spc="347" dirty="0">
                <a:cs typeface="Times New Roman"/>
              </a:rPr>
              <a:t> </a:t>
            </a:r>
            <a:r>
              <a:rPr dirty="0">
                <a:cs typeface="Times New Roman"/>
              </a:rPr>
              <a:t>drop</a:t>
            </a:r>
            <a:r>
              <a:rPr spc="35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in</a:t>
            </a:r>
            <a:r>
              <a:rPr spc="339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the</a:t>
            </a:r>
            <a:r>
              <a:rPr spc="339" dirty="0">
                <a:cs typeface="Times New Roman"/>
              </a:rPr>
              <a:t> </a:t>
            </a:r>
            <a:r>
              <a:rPr dirty="0">
                <a:cs typeface="Times New Roman"/>
              </a:rPr>
              <a:t>number</a:t>
            </a:r>
            <a:r>
              <a:rPr spc="347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35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movies</a:t>
            </a:r>
            <a:r>
              <a:rPr spc="339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and</a:t>
            </a:r>
            <a:r>
              <a:rPr spc="339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television</a:t>
            </a:r>
            <a:r>
              <a:rPr spc="339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episodes</a:t>
            </a:r>
            <a:r>
              <a:rPr spc="347" dirty="0">
                <a:cs typeface="Times New Roman"/>
              </a:rPr>
              <a:t> </a:t>
            </a:r>
            <a:r>
              <a:rPr dirty="0">
                <a:cs typeface="Times New Roman"/>
              </a:rPr>
              <a:t>produced</a:t>
            </a:r>
            <a:r>
              <a:rPr spc="34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after </a:t>
            </a:r>
            <a:r>
              <a:rPr spc="-520" dirty="0">
                <a:cs typeface="Times New Roman"/>
              </a:rPr>
              <a:t> </a:t>
            </a:r>
            <a:r>
              <a:rPr dirty="0">
                <a:cs typeface="Times New Roman"/>
              </a:rPr>
              <a:t>2020. It </a:t>
            </a:r>
            <a:r>
              <a:rPr spc="-7" dirty="0">
                <a:cs typeface="Times New Roman"/>
              </a:rPr>
              <a:t>appears that Netflix </a:t>
            </a:r>
            <a:r>
              <a:rPr dirty="0">
                <a:cs typeface="Times New Roman"/>
              </a:rPr>
              <a:t>has focused </a:t>
            </a:r>
            <a:r>
              <a:rPr spc="-7" dirty="0">
                <a:cs typeface="Times New Roman"/>
              </a:rPr>
              <a:t>more attention </a:t>
            </a:r>
            <a:r>
              <a:rPr dirty="0">
                <a:cs typeface="Times New Roman"/>
              </a:rPr>
              <a:t>on </a:t>
            </a:r>
            <a:r>
              <a:rPr spc="-7" dirty="0">
                <a:cs typeface="Times New Roman"/>
              </a:rPr>
              <a:t>increasing Movie content than TV </a:t>
            </a:r>
            <a:r>
              <a:rPr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Shows.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Movies </a:t>
            </a:r>
            <a:r>
              <a:rPr dirty="0">
                <a:cs typeface="Times New Roman"/>
              </a:rPr>
              <a:t>have </a:t>
            </a:r>
            <a:r>
              <a:rPr spc="-7" dirty="0">
                <a:cs typeface="Times New Roman"/>
              </a:rPr>
              <a:t>increased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much more </a:t>
            </a:r>
            <a:r>
              <a:rPr dirty="0">
                <a:cs typeface="Times New Roman"/>
              </a:rPr>
              <a:t>dramatically </a:t>
            </a:r>
            <a:r>
              <a:rPr spc="-7" dirty="0">
                <a:cs typeface="Times New Roman"/>
              </a:rPr>
              <a:t>than</a:t>
            </a:r>
            <a:r>
              <a:rPr spc="-5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TV</a:t>
            </a:r>
            <a:r>
              <a:rPr spc="-4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shows</a:t>
            </a:r>
            <a:r>
              <a:rPr lang="en-US" spc="-7" dirty="0">
                <a:cs typeface="Times New Roman"/>
              </a:rPr>
              <a:t>.</a:t>
            </a: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endParaRPr lang="en-US" spc="-7" dirty="0">
              <a:cs typeface="Times New Roman"/>
            </a:endParaRP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lang="en-US" spc="-7" dirty="0">
                <a:cs typeface="Times New Roman"/>
              </a:rPr>
              <a:t>The</a:t>
            </a:r>
            <a:r>
              <a:rPr lang="en-US" spc="-20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most</a:t>
            </a:r>
            <a:r>
              <a:rPr lang="en-US"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content</a:t>
            </a:r>
            <a:r>
              <a:rPr lang="en-US"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is</a:t>
            </a:r>
            <a:r>
              <a:rPr lang="en-US"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added</a:t>
            </a:r>
            <a:r>
              <a:rPr lang="en-US"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to</a:t>
            </a:r>
            <a:r>
              <a:rPr lang="en-US"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Netflix</a:t>
            </a:r>
            <a:r>
              <a:rPr lang="en-US" spc="-13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from</a:t>
            </a:r>
            <a:r>
              <a:rPr lang="en-US" spc="-7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October</a:t>
            </a:r>
            <a:r>
              <a:rPr lang="en-US" spc="-7" dirty="0">
                <a:cs typeface="Times New Roman"/>
              </a:rPr>
              <a:t> to</a:t>
            </a:r>
            <a:r>
              <a:rPr lang="en-US"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January.</a:t>
            </a: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endParaRPr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997" y="9736"/>
            <a:ext cx="9990168" cy="6507145"/>
          </a:xfrm>
          <a:prstGeom prst="rect">
            <a:avLst/>
          </a:prstGeom>
        </p:spPr>
        <p:txBody>
          <a:bodyPr vert="horz" wrap="square" lIns="0" tIns="65193" rIns="0" bIns="0" rtlCol="0">
            <a:spAutoFit/>
          </a:bodyPr>
          <a:lstStyle/>
          <a:p>
            <a:pPr marL="16086">
              <a:spcBef>
                <a:spcPts val="513"/>
              </a:spcBef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marR="8466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pc="-7" dirty="0">
                <a:cs typeface="Times New Roman"/>
              </a:rPr>
              <a:t>Documentaries</a:t>
            </a:r>
            <a:r>
              <a:rPr spc="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are</a:t>
            </a:r>
            <a:r>
              <a:rPr spc="6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the</a:t>
            </a:r>
            <a:r>
              <a:rPr spc="6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top</a:t>
            </a:r>
            <a:r>
              <a:rPr spc="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most</a:t>
            </a:r>
            <a:r>
              <a:rPr spc="60" dirty="0">
                <a:cs typeface="Times New Roman"/>
              </a:rPr>
              <a:t> </a:t>
            </a:r>
            <a:r>
              <a:rPr dirty="0">
                <a:cs typeface="Times New Roman"/>
              </a:rPr>
              <a:t>genre</a:t>
            </a:r>
            <a:r>
              <a:rPr spc="67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on</a:t>
            </a:r>
            <a:r>
              <a:rPr spc="67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Netflix</a:t>
            </a:r>
            <a:r>
              <a:rPr spc="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which</a:t>
            </a:r>
            <a:r>
              <a:rPr spc="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is</a:t>
            </a:r>
            <a:r>
              <a:rPr spc="67" dirty="0">
                <a:cs typeface="Times New Roman"/>
              </a:rPr>
              <a:t> </a:t>
            </a:r>
            <a:r>
              <a:rPr dirty="0">
                <a:cs typeface="Times New Roman"/>
              </a:rPr>
              <a:t>followed</a:t>
            </a:r>
            <a:r>
              <a:rPr spc="67" dirty="0">
                <a:cs typeface="Times New Roman"/>
              </a:rPr>
              <a:t> </a:t>
            </a:r>
            <a:r>
              <a:rPr dirty="0">
                <a:cs typeface="Times New Roman"/>
              </a:rPr>
              <a:t>by</a:t>
            </a:r>
            <a:r>
              <a:rPr spc="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standup</a:t>
            </a:r>
            <a:r>
              <a:rPr spc="7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comedy</a:t>
            </a:r>
            <a:r>
              <a:rPr lang="en-US" spc="60" dirty="0">
                <a:cs typeface="Times New Roman"/>
              </a:rPr>
              <a:t>, </a:t>
            </a:r>
            <a:r>
              <a:rPr spc="-7" dirty="0">
                <a:cs typeface="Times New Roman"/>
              </a:rPr>
              <a:t>Drama</a:t>
            </a:r>
            <a:r>
              <a:rPr lang="en-US" spc="-7" dirty="0">
                <a:cs typeface="Times New Roman"/>
              </a:rPr>
              <a:t>,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and international movies</a:t>
            </a:r>
            <a:r>
              <a:rPr lang="en-US" spc="-7" dirty="0">
                <a:cs typeface="Times New Roman"/>
              </a:rPr>
              <a:t>.</a:t>
            </a:r>
          </a:p>
          <a:p>
            <a:pPr marL="485128" marR="8466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dirty="0">
                <a:cs typeface="Times New Roman"/>
              </a:rPr>
              <a:t>K</a:t>
            </a:r>
            <a:r>
              <a:rPr dirty="0">
                <a:cs typeface="Times New Roman"/>
              </a:rPr>
              <a:t>ids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tv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is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the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top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TV</a:t>
            </a:r>
            <a:r>
              <a:rPr spc="-5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show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genre</a:t>
            </a:r>
            <a:r>
              <a:rPr spc="-7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on</a:t>
            </a:r>
            <a:r>
              <a:rPr spc="-13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Netflix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pc="-7" dirty="0">
                <a:cs typeface="Times New Roman"/>
              </a:rPr>
              <a:t>M</a:t>
            </a:r>
            <a:r>
              <a:rPr spc="-7" dirty="0">
                <a:cs typeface="Times New Roman"/>
              </a:rPr>
              <a:t>ost</a:t>
            </a:r>
            <a:r>
              <a:rPr spc="-20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7" dirty="0">
                <a:cs typeface="Times New Roman"/>
              </a:rPr>
              <a:t> the</a:t>
            </a:r>
            <a:r>
              <a:rPr spc="-2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movies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have</a:t>
            </a:r>
            <a:r>
              <a:rPr spc="-13" dirty="0">
                <a:cs typeface="Times New Roman"/>
              </a:rPr>
              <a:t> </a:t>
            </a:r>
            <a:r>
              <a:rPr lang="en-US" spc="-13" dirty="0">
                <a:cs typeface="Times New Roman"/>
              </a:rPr>
              <a:t>a </a:t>
            </a:r>
            <a:r>
              <a:rPr dirty="0">
                <a:cs typeface="Times New Roman"/>
              </a:rPr>
              <a:t>duration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between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50</a:t>
            </a:r>
            <a:r>
              <a:rPr spc="-7" dirty="0">
                <a:cs typeface="Times New Roman"/>
              </a:rPr>
              <a:t> to</a:t>
            </a:r>
            <a:r>
              <a:rPr spc="-20" dirty="0">
                <a:cs typeface="Times New Roman"/>
              </a:rPr>
              <a:t> </a:t>
            </a:r>
            <a:r>
              <a:rPr dirty="0">
                <a:cs typeface="Times New Roman"/>
              </a:rPr>
              <a:t>150</a:t>
            </a:r>
            <a:endParaRPr lang="en-US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dirty="0">
                <a:cs typeface="Times New Roman"/>
              </a:rPr>
              <a:t>Hi</a:t>
            </a:r>
            <a:r>
              <a:rPr dirty="0">
                <a:cs typeface="Times New Roman"/>
              </a:rPr>
              <a:t>ghest</a:t>
            </a:r>
            <a:r>
              <a:rPr spc="-20" dirty="0">
                <a:cs typeface="Times New Roman"/>
              </a:rPr>
              <a:t> </a:t>
            </a:r>
            <a:r>
              <a:rPr dirty="0">
                <a:cs typeface="Times New Roman"/>
              </a:rPr>
              <a:t>number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tv_shows</a:t>
            </a:r>
            <a:r>
              <a:rPr spc="-2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consisting</a:t>
            </a:r>
            <a:r>
              <a:rPr spc="-20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13" dirty="0">
                <a:cs typeface="Times New Roman"/>
              </a:rPr>
              <a:t> </a:t>
            </a:r>
            <a:r>
              <a:rPr lang="en-US" spc="-13" dirty="0">
                <a:cs typeface="Times New Roman"/>
              </a:rPr>
              <a:t>a </a:t>
            </a:r>
            <a:r>
              <a:rPr spc="-7" dirty="0">
                <a:cs typeface="Times New Roman"/>
              </a:rPr>
              <a:t>single</a:t>
            </a:r>
            <a:r>
              <a:rPr spc="-2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season</a:t>
            </a:r>
            <a:r>
              <a:rPr lang="en-US" spc="-7" dirty="0">
                <a:cs typeface="Times New Roman"/>
              </a:rPr>
              <a:t>.</a:t>
            </a: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pc="-7" dirty="0">
                <a:cs typeface="Times New Roman"/>
              </a:rPr>
              <a:t>Those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movies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that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have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a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rating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7" dirty="0">
                <a:cs typeface="Times New Roman"/>
              </a:rPr>
              <a:t> NC-17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have</a:t>
            </a:r>
            <a:r>
              <a:rPr spc="-7" dirty="0">
                <a:cs typeface="Times New Roman"/>
              </a:rPr>
              <a:t> the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longest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average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duration.</a:t>
            </a:r>
            <a:endParaRPr lang="en-US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pc="-7" dirty="0">
                <a:cs typeface="Times New Roman"/>
              </a:rPr>
              <a:t>Whe</a:t>
            </a:r>
            <a:r>
              <a:rPr dirty="0">
                <a:cs typeface="Times New Roman"/>
              </a:rPr>
              <a:t>n</a:t>
            </a:r>
            <a:r>
              <a:rPr spc="-7" dirty="0">
                <a:cs typeface="Times New Roman"/>
              </a:rPr>
              <a:t> i</a:t>
            </a:r>
            <a:r>
              <a:rPr dirty="0">
                <a:cs typeface="Times New Roman"/>
              </a:rPr>
              <a:t>t</a:t>
            </a:r>
            <a:r>
              <a:rPr spc="-7" dirty="0">
                <a:cs typeface="Times New Roman"/>
              </a:rPr>
              <a:t> come</a:t>
            </a:r>
            <a:r>
              <a:rPr dirty="0">
                <a:cs typeface="Times New Roman"/>
              </a:rPr>
              <a:t>s</a:t>
            </a:r>
            <a:r>
              <a:rPr spc="-7" dirty="0">
                <a:cs typeface="Times New Roman"/>
              </a:rPr>
              <a:t> t</a:t>
            </a:r>
            <a:r>
              <a:rPr dirty="0">
                <a:cs typeface="Times New Roman"/>
              </a:rPr>
              <a:t>o</a:t>
            </a:r>
            <a:r>
              <a:rPr spc="-7" dirty="0">
                <a:cs typeface="Times New Roman"/>
              </a:rPr>
              <a:t> movie</a:t>
            </a:r>
            <a:r>
              <a:rPr dirty="0">
                <a:cs typeface="Times New Roman"/>
              </a:rPr>
              <a:t>s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having a</a:t>
            </a:r>
            <a:r>
              <a:rPr spc="-4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T</a:t>
            </a:r>
            <a:r>
              <a:rPr spc="-200" dirty="0">
                <a:cs typeface="Times New Roman"/>
              </a:rPr>
              <a:t>V</a:t>
            </a:r>
            <a:r>
              <a:rPr dirty="0">
                <a:cs typeface="Times New Roman"/>
              </a:rPr>
              <a:t>-Y</a:t>
            </a:r>
            <a:r>
              <a:rPr spc="-80" dirty="0">
                <a:cs typeface="Times New Roman"/>
              </a:rPr>
              <a:t> </a:t>
            </a:r>
            <a:r>
              <a:rPr dirty="0">
                <a:cs typeface="Times New Roman"/>
              </a:rPr>
              <a:t>rating, </a:t>
            </a:r>
            <a:r>
              <a:rPr spc="-7" dirty="0">
                <a:cs typeface="Times New Roman"/>
              </a:rPr>
              <a:t>the</a:t>
            </a:r>
            <a:r>
              <a:rPr dirty="0">
                <a:cs typeface="Times New Roman"/>
              </a:rPr>
              <a:t>y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have </a:t>
            </a:r>
            <a:r>
              <a:rPr spc="-7" dirty="0">
                <a:cs typeface="Times New Roman"/>
              </a:rPr>
              <a:t>th</a:t>
            </a:r>
            <a:r>
              <a:rPr dirty="0">
                <a:cs typeface="Times New Roman"/>
              </a:rPr>
              <a:t>e</a:t>
            </a:r>
            <a:r>
              <a:rPr spc="-7" dirty="0">
                <a:cs typeface="Times New Roman"/>
              </a:rPr>
              <a:t> shortes</a:t>
            </a:r>
            <a:r>
              <a:rPr dirty="0">
                <a:cs typeface="Times New Roman"/>
              </a:rPr>
              <a:t>t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runtime on </a:t>
            </a:r>
            <a:r>
              <a:rPr spc="-7" dirty="0">
                <a:cs typeface="Times New Roman"/>
              </a:rPr>
              <a:t>average</a:t>
            </a:r>
            <a:endParaRPr lang="en-US" spc="-7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dirty="0">
                <a:cs typeface="Times New Roman"/>
              </a:rPr>
              <a:t>U</a:t>
            </a:r>
            <a:r>
              <a:rPr dirty="0">
                <a:cs typeface="Times New Roman"/>
              </a:rPr>
              <a:t>nited</a:t>
            </a:r>
            <a:r>
              <a:rPr spc="-13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States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has</a:t>
            </a:r>
            <a:r>
              <a:rPr spc="-7" dirty="0">
                <a:cs typeface="Times New Roman"/>
              </a:rPr>
              <a:t> the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highest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number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7" dirty="0">
                <a:cs typeface="Times New Roman"/>
              </a:rPr>
              <a:t> content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on</a:t>
            </a:r>
            <a:r>
              <a:rPr spc="-13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Netflix</a:t>
            </a:r>
            <a:r>
              <a:rPr dirty="0">
                <a:cs typeface="Times New Roman"/>
              </a:rPr>
              <a:t>,</a:t>
            </a:r>
            <a:r>
              <a:rPr lang="en-US" dirty="0">
                <a:cs typeface="Times New Roman"/>
              </a:rPr>
              <a:t> </a:t>
            </a:r>
            <a:r>
              <a:rPr dirty="0">
                <a:cs typeface="Times New Roman"/>
              </a:rPr>
              <a:t>followed</a:t>
            </a:r>
            <a:r>
              <a:rPr spc="-7" dirty="0">
                <a:cs typeface="Times New Roman"/>
              </a:rPr>
              <a:t> </a:t>
            </a:r>
            <a:r>
              <a:rPr dirty="0">
                <a:cs typeface="Times New Roman"/>
              </a:rPr>
              <a:t>by</a:t>
            </a:r>
            <a:r>
              <a:rPr spc="-7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India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pc="-7" dirty="0">
                <a:cs typeface="Times New Roman"/>
              </a:rPr>
              <a:t>I</a:t>
            </a:r>
            <a:r>
              <a:rPr spc="-7" dirty="0">
                <a:cs typeface="Times New Roman"/>
              </a:rPr>
              <a:t>ndia</a:t>
            </a:r>
            <a:r>
              <a:rPr spc="-27" dirty="0">
                <a:cs typeface="Times New Roman"/>
              </a:rPr>
              <a:t> </a:t>
            </a:r>
            <a:r>
              <a:rPr dirty="0">
                <a:cs typeface="Times New Roman"/>
              </a:rPr>
              <a:t>has</a:t>
            </a:r>
            <a:r>
              <a:rPr spc="-13" dirty="0">
                <a:cs typeface="Times New Roman"/>
              </a:rPr>
              <a:t> </a:t>
            </a:r>
            <a:r>
              <a:rPr lang="en-US" spc="-13" dirty="0">
                <a:cs typeface="Times New Roman"/>
              </a:rPr>
              <a:t>the </a:t>
            </a:r>
            <a:r>
              <a:rPr dirty="0">
                <a:cs typeface="Times New Roman"/>
              </a:rPr>
              <a:t>highest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number</a:t>
            </a:r>
            <a:r>
              <a:rPr spc="-13" dirty="0">
                <a:cs typeface="Times New Roman"/>
              </a:rPr>
              <a:t> </a:t>
            </a:r>
            <a:r>
              <a:rPr dirty="0">
                <a:cs typeface="Times New Roman"/>
              </a:rPr>
              <a:t>of</a:t>
            </a:r>
            <a:r>
              <a:rPr spc="-13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movies</a:t>
            </a:r>
            <a:r>
              <a:rPr spc="-20" dirty="0">
                <a:cs typeface="Times New Roman"/>
              </a:rPr>
              <a:t> </a:t>
            </a:r>
            <a:r>
              <a:rPr lang="en-US" spc="-7" dirty="0">
                <a:cs typeface="Times New Roman"/>
              </a:rPr>
              <a:t>on</a:t>
            </a:r>
            <a:r>
              <a:rPr spc="-20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Netflix.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dirty="0">
                <a:cs typeface="Times New Roman"/>
              </a:rPr>
              <a:t>30%</a:t>
            </a:r>
            <a:r>
              <a:rPr spc="267" dirty="0">
                <a:cs typeface="Times New Roman"/>
              </a:rPr>
              <a:t> </a:t>
            </a:r>
            <a:r>
              <a:rPr lang="en-US" spc="267" dirty="0">
                <a:cs typeface="Times New Roman"/>
              </a:rPr>
              <a:t>of </a:t>
            </a:r>
            <a:r>
              <a:rPr spc="-7" dirty="0">
                <a:cs typeface="Times New Roman"/>
              </a:rPr>
              <a:t>movies</a:t>
            </a:r>
            <a:r>
              <a:rPr spc="260" dirty="0">
                <a:cs typeface="Times New Roman"/>
              </a:rPr>
              <a:t> </a:t>
            </a:r>
            <a:r>
              <a:rPr lang="en-US" spc="260" dirty="0">
                <a:cs typeface="Times New Roman"/>
              </a:rPr>
              <a:t>are </a:t>
            </a:r>
            <a:r>
              <a:rPr dirty="0">
                <a:cs typeface="Times New Roman"/>
              </a:rPr>
              <a:t>released</a:t>
            </a:r>
            <a:r>
              <a:rPr spc="267" dirty="0">
                <a:cs typeface="Times New Roman"/>
              </a:rPr>
              <a:t> </a:t>
            </a:r>
            <a:r>
              <a:rPr dirty="0">
                <a:cs typeface="Times New Roman"/>
              </a:rPr>
              <a:t>on</a:t>
            </a:r>
            <a:r>
              <a:rPr spc="2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Netflix.</a:t>
            </a:r>
            <a:r>
              <a:rPr spc="267" dirty="0">
                <a:cs typeface="Times New Roman"/>
              </a:rPr>
              <a:t> </a:t>
            </a:r>
            <a:r>
              <a:rPr dirty="0">
                <a:cs typeface="Times New Roman"/>
              </a:rPr>
              <a:t>70%</a:t>
            </a:r>
            <a:r>
              <a:rPr spc="267" dirty="0">
                <a:cs typeface="Times New Roman"/>
              </a:rPr>
              <a:t> </a:t>
            </a:r>
            <a:r>
              <a:rPr lang="en-US" spc="267" dirty="0">
                <a:cs typeface="Times New Roman"/>
              </a:rPr>
              <a:t>of </a:t>
            </a:r>
            <a:r>
              <a:rPr spc="-7" dirty="0">
                <a:cs typeface="Times New Roman"/>
              </a:rPr>
              <a:t>movies</a:t>
            </a:r>
            <a:r>
              <a:rPr spc="260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added</a:t>
            </a:r>
            <a:r>
              <a:rPr spc="260" dirty="0">
                <a:cs typeface="Times New Roman"/>
              </a:rPr>
              <a:t> </a:t>
            </a:r>
            <a:r>
              <a:rPr dirty="0">
                <a:cs typeface="Times New Roman"/>
              </a:rPr>
              <a:t>on</a:t>
            </a:r>
            <a:r>
              <a:rPr spc="2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Netflix</a:t>
            </a:r>
            <a:r>
              <a:rPr spc="2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were</a:t>
            </a:r>
            <a:r>
              <a:rPr spc="267" dirty="0">
                <a:cs typeface="Times New Roman"/>
              </a:rPr>
              <a:t> </a:t>
            </a:r>
            <a:r>
              <a:rPr dirty="0">
                <a:cs typeface="Times New Roman"/>
              </a:rPr>
              <a:t>released</a:t>
            </a:r>
            <a:r>
              <a:rPr spc="267" dirty="0">
                <a:cs typeface="Times New Roman"/>
              </a:rPr>
              <a:t> </a:t>
            </a:r>
            <a:r>
              <a:rPr spc="-7" dirty="0">
                <a:cs typeface="Times New Roman"/>
              </a:rPr>
              <a:t>earlier</a:t>
            </a:r>
            <a:r>
              <a:rPr spc="260" dirty="0">
                <a:cs typeface="Times New Roman"/>
              </a:rPr>
              <a:t> </a:t>
            </a:r>
            <a:r>
              <a:rPr lang="en-US" dirty="0">
                <a:cs typeface="Times New Roman"/>
              </a:rPr>
              <a:t>in a </a:t>
            </a:r>
            <a:r>
              <a:rPr spc="-7" dirty="0">
                <a:cs typeface="Times New Roman"/>
              </a:rPr>
              <a:t>different mode.</a:t>
            </a:r>
            <a:endParaRPr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9535D3-694B-46E6-B864-BB9BC91EF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bject 2">
            <a:extLst>
              <a:ext uri="{FF2B5EF4-FFF2-40B4-BE49-F238E27FC236}">
                <a16:creationId xmlns:a16="http://schemas.microsoft.com/office/drawing/2014/main" id="{26563799-B544-207A-FEA0-B0A486D68066}"/>
              </a:ext>
            </a:extLst>
          </p:cNvPr>
          <p:cNvSpPr txBox="1">
            <a:spLocks/>
          </p:cNvSpPr>
          <p:nvPr/>
        </p:nvSpPr>
        <p:spPr>
          <a:xfrm>
            <a:off x="4874557" y="4938580"/>
            <a:ext cx="2763373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N" sz="3467" b="1" u="sng" spc="-7" dirty="0">
                <a:cs typeface="Times New Roman"/>
              </a:rPr>
              <a:t>Md Kamran</a:t>
            </a:r>
            <a:endParaRPr lang="en-IN" sz="3467" b="1" u="sng" dirty="0">
              <a:cs typeface="Times New Roman"/>
            </a:endParaRPr>
          </a:p>
        </p:txBody>
      </p:sp>
      <p:sp>
        <p:nvSpPr>
          <p:cNvPr id="3" name="object 2">
            <a:extLst>
              <a:ext uri="{FF2B5EF4-FFF2-40B4-BE49-F238E27FC236}">
                <a16:creationId xmlns:a16="http://schemas.microsoft.com/office/drawing/2014/main" id="{AD7574E8-4391-9A29-FA5F-24D2AC9F1E57}"/>
              </a:ext>
            </a:extLst>
          </p:cNvPr>
          <p:cNvSpPr txBox="1">
            <a:spLocks/>
          </p:cNvSpPr>
          <p:nvPr/>
        </p:nvSpPr>
        <p:spPr>
          <a:xfrm>
            <a:off x="6552078" y="5692170"/>
            <a:ext cx="2763373" cy="47876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N" sz="1500" spc="-7" dirty="0" err="1">
                <a:cs typeface="Times New Roman"/>
              </a:rPr>
              <a:t>Github</a:t>
            </a:r>
            <a:r>
              <a:rPr lang="en-IN" sz="1500" spc="-7" dirty="0">
                <a:cs typeface="Times New Roman"/>
              </a:rPr>
              <a:t> link: https://github.com/md-kamran98</a:t>
            </a:r>
            <a:endParaRPr lang="en-IN" sz="1500" dirty="0">
              <a:cs typeface="Times New Roman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A698725-D09A-37DB-BC1F-9320BE86B964}"/>
              </a:ext>
            </a:extLst>
          </p:cNvPr>
          <p:cNvSpPr txBox="1">
            <a:spLocks/>
          </p:cNvSpPr>
          <p:nvPr/>
        </p:nvSpPr>
        <p:spPr>
          <a:xfrm>
            <a:off x="3171262" y="5681558"/>
            <a:ext cx="2763373" cy="478763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 algn="ctr">
              <a:lnSpc>
                <a:spcPct val="100000"/>
              </a:lnSpc>
              <a:spcBef>
                <a:spcPts val="133"/>
              </a:spcBef>
            </a:pPr>
            <a:r>
              <a:rPr lang="en-IN" sz="1500" spc="-7" dirty="0">
                <a:cs typeface="Times New Roman"/>
              </a:rPr>
              <a:t>E-mail: md.codekamran98@gmail.com</a:t>
            </a:r>
            <a:endParaRPr lang="en-IN" sz="15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8233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8763" y="491546"/>
            <a:ext cx="3409495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47" dirty="0">
                <a:cs typeface="Times New Roman"/>
              </a:rPr>
              <a:t>Introduction: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65" y="1480161"/>
            <a:ext cx="7568353" cy="396792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4999"/>
              </a:lnSpc>
              <a:spcBef>
                <a:spcPts val="133"/>
              </a:spcBef>
            </a:pPr>
            <a:r>
              <a:rPr sz="2133" spc="220" dirty="0">
                <a:cs typeface="Times New Roman"/>
              </a:rPr>
              <a:t>Netﬂix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a</a:t>
            </a:r>
            <a:r>
              <a:rPr sz="2133" spc="-27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media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distribution</a:t>
            </a:r>
            <a:r>
              <a:rPr sz="2133" spc="-27" dirty="0">
                <a:cs typeface="Times New Roman"/>
              </a:rPr>
              <a:t> </a:t>
            </a:r>
            <a:r>
              <a:rPr sz="2133" spc="233" dirty="0">
                <a:cs typeface="Times New Roman"/>
              </a:rPr>
              <a:t>company.</a:t>
            </a:r>
            <a:r>
              <a:rPr sz="2133" spc="-33" dirty="0">
                <a:cs typeface="Times New Roman"/>
              </a:rPr>
              <a:t> </a:t>
            </a:r>
            <a:r>
              <a:rPr sz="2133" spc="207" dirty="0">
                <a:cs typeface="Times New Roman"/>
              </a:rPr>
              <a:t>It</a:t>
            </a:r>
            <a:r>
              <a:rPr sz="2133" spc="-27" dirty="0">
                <a:cs typeface="Times New Roman"/>
              </a:rPr>
              <a:t> </a:t>
            </a:r>
            <a:r>
              <a:rPr sz="2133" spc="253" dirty="0">
                <a:cs typeface="Times New Roman"/>
              </a:rPr>
              <a:t>started</a:t>
            </a:r>
            <a:r>
              <a:rPr sz="2133" spc="-33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with  </a:t>
            </a:r>
            <a:r>
              <a:rPr sz="2133" spc="13" dirty="0">
                <a:cs typeface="Times New Roman"/>
              </a:rPr>
              <a:t>DVD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distribution</a:t>
            </a:r>
            <a:r>
              <a:rPr sz="2133" spc="-27" dirty="0">
                <a:cs typeface="Times New Roman"/>
              </a:rPr>
              <a:t> </a:t>
            </a:r>
            <a:r>
              <a:rPr sz="2133" spc="167" dirty="0">
                <a:cs typeface="Times New Roman"/>
              </a:rPr>
              <a:t>via</a:t>
            </a:r>
            <a:r>
              <a:rPr sz="2133" spc="-27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mail,</a:t>
            </a:r>
            <a:r>
              <a:rPr sz="2133" spc="-27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but</a:t>
            </a:r>
            <a:r>
              <a:rPr sz="2133" spc="-33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has</a:t>
            </a:r>
            <a:r>
              <a:rPr sz="2133" spc="-27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evolved</a:t>
            </a:r>
            <a:r>
              <a:rPr sz="2133" spc="-27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substantially  </a:t>
            </a:r>
            <a:r>
              <a:rPr sz="2133" spc="213" dirty="0">
                <a:cs typeface="Times New Roman"/>
              </a:rPr>
              <a:t>over</a:t>
            </a:r>
            <a:r>
              <a:rPr sz="2133" spc="-40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the</a:t>
            </a:r>
            <a:r>
              <a:rPr sz="2133" spc="-33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course</a:t>
            </a:r>
            <a:r>
              <a:rPr sz="2133" spc="-33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33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its</a:t>
            </a:r>
            <a:r>
              <a:rPr sz="2133" spc="-33" dirty="0">
                <a:cs typeface="Times New Roman"/>
              </a:rPr>
              <a:t> </a:t>
            </a:r>
            <a:r>
              <a:rPr sz="2133" spc="200" dirty="0">
                <a:cs typeface="Times New Roman"/>
              </a:rPr>
              <a:t>existence.</a:t>
            </a:r>
            <a:r>
              <a:rPr sz="2133" spc="-40" dirty="0">
                <a:cs typeface="Times New Roman"/>
              </a:rPr>
              <a:t> </a:t>
            </a:r>
            <a:r>
              <a:rPr sz="2133" spc="207" dirty="0">
                <a:cs typeface="Times New Roman"/>
              </a:rPr>
              <a:t>Today,</a:t>
            </a:r>
            <a:r>
              <a:rPr sz="2133" spc="-33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Netﬂix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focused  </a:t>
            </a:r>
            <a:r>
              <a:rPr sz="2133" spc="287" dirty="0">
                <a:cs typeface="Times New Roman"/>
              </a:rPr>
              <a:t>on</a:t>
            </a:r>
            <a:r>
              <a:rPr sz="2133" spc="-33" dirty="0">
                <a:cs typeface="Times New Roman"/>
              </a:rPr>
              <a:t> </a:t>
            </a:r>
            <a:r>
              <a:rPr sz="2133" spc="267" dirty="0">
                <a:cs typeface="Times New Roman"/>
              </a:rPr>
              <a:t>streaming</a:t>
            </a:r>
            <a:r>
              <a:rPr sz="2133" spc="-33" dirty="0">
                <a:cs typeface="Times New Roman"/>
              </a:rPr>
              <a:t> </a:t>
            </a:r>
            <a:r>
              <a:rPr sz="2133" spc="160" dirty="0">
                <a:cs typeface="Times New Roman"/>
              </a:rPr>
              <a:t>video.</a:t>
            </a:r>
            <a:r>
              <a:rPr sz="2133" spc="-33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Some</a:t>
            </a:r>
            <a:r>
              <a:rPr sz="2133" spc="-33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27" dirty="0">
                <a:cs typeface="Times New Roman"/>
              </a:rPr>
              <a:t> </a:t>
            </a:r>
            <a:r>
              <a:rPr sz="2133" spc="213" dirty="0">
                <a:cs typeface="Times New Roman"/>
              </a:rPr>
              <a:t>its</a:t>
            </a:r>
            <a:r>
              <a:rPr sz="2133" spc="-33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content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00" dirty="0">
                <a:cs typeface="Times New Roman"/>
              </a:rPr>
              <a:t>licensed,</a:t>
            </a:r>
            <a:r>
              <a:rPr sz="2133" spc="-33" dirty="0">
                <a:cs typeface="Times New Roman"/>
              </a:rPr>
              <a:t> </a:t>
            </a:r>
            <a:r>
              <a:rPr sz="2133" spc="280" dirty="0">
                <a:cs typeface="Times New Roman"/>
              </a:rPr>
              <a:t>and  </a:t>
            </a:r>
            <a:r>
              <a:rPr sz="2133" spc="287" dirty="0">
                <a:cs typeface="Times New Roman"/>
              </a:rPr>
              <a:t>some</a:t>
            </a:r>
            <a:r>
              <a:rPr sz="2133" spc="-40" dirty="0">
                <a:cs typeface="Times New Roman"/>
              </a:rPr>
              <a:t> </a:t>
            </a:r>
            <a:r>
              <a:rPr sz="2133" spc="187" dirty="0">
                <a:cs typeface="Times New Roman"/>
              </a:rPr>
              <a:t>of</a:t>
            </a:r>
            <a:r>
              <a:rPr sz="2133" spc="-33" dirty="0">
                <a:cs typeface="Times New Roman"/>
              </a:rPr>
              <a:t> </a:t>
            </a:r>
            <a:r>
              <a:rPr sz="2133" spc="272" dirty="0">
                <a:cs typeface="Times New Roman"/>
              </a:rPr>
              <a:t>the</a:t>
            </a:r>
            <a:r>
              <a:rPr sz="2133" spc="-33" dirty="0">
                <a:cs typeface="Times New Roman"/>
              </a:rPr>
              <a:t> </a:t>
            </a:r>
            <a:r>
              <a:rPr sz="2133" spc="260" dirty="0">
                <a:cs typeface="Times New Roman"/>
              </a:rPr>
              <a:t>content</a:t>
            </a:r>
            <a:r>
              <a:rPr sz="2133" spc="-33" dirty="0">
                <a:cs typeface="Times New Roman"/>
              </a:rPr>
              <a:t> </a:t>
            </a:r>
            <a:r>
              <a:rPr sz="2133" spc="180" dirty="0">
                <a:cs typeface="Times New Roman"/>
              </a:rPr>
              <a:t>is</a:t>
            </a:r>
            <a:r>
              <a:rPr sz="2133" spc="-33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produced</a:t>
            </a:r>
            <a:r>
              <a:rPr sz="2133" spc="-33" dirty="0">
                <a:cs typeface="Times New Roman"/>
              </a:rPr>
              <a:t> </a:t>
            </a:r>
            <a:r>
              <a:rPr sz="2133" spc="267" dirty="0">
                <a:cs typeface="Times New Roman"/>
              </a:rPr>
              <a:t>in-house.</a:t>
            </a:r>
            <a:endParaRPr sz="2133" dirty="0">
              <a:cs typeface="Times New Roman"/>
            </a:endParaRPr>
          </a:p>
          <a:p>
            <a:pPr marL="16933" marR="420783" indent="63498">
              <a:lnSpc>
                <a:spcPct val="114999"/>
              </a:lnSpc>
              <a:spcBef>
                <a:spcPts val="1600"/>
              </a:spcBef>
            </a:pPr>
            <a:r>
              <a:rPr sz="2133" spc="220" dirty="0">
                <a:cs typeface="Times New Roman"/>
              </a:rPr>
              <a:t>Netﬂix </a:t>
            </a:r>
            <a:r>
              <a:rPr sz="2133" spc="193" dirty="0">
                <a:cs typeface="Times New Roman"/>
              </a:rPr>
              <a:t>originally </a:t>
            </a:r>
            <a:r>
              <a:rPr sz="2133" spc="213" dirty="0">
                <a:cs typeface="Times New Roman"/>
              </a:rPr>
              <a:t>focused </a:t>
            </a:r>
            <a:r>
              <a:rPr sz="2133" spc="287" dirty="0">
                <a:cs typeface="Times New Roman"/>
              </a:rPr>
              <a:t>on </a:t>
            </a:r>
            <a:r>
              <a:rPr sz="2133" spc="227" dirty="0">
                <a:cs typeface="Times New Roman"/>
              </a:rPr>
              <a:t>movies, </a:t>
            </a:r>
            <a:r>
              <a:rPr sz="2133" spc="260" dirty="0">
                <a:cs typeface="Times New Roman"/>
              </a:rPr>
              <a:t>but </a:t>
            </a:r>
            <a:r>
              <a:rPr sz="2133" spc="233" dirty="0">
                <a:cs typeface="Times New Roman"/>
              </a:rPr>
              <a:t>today  </a:t>
            </a:r>
            <a:r>
              <a:rPr sz="2133" spc="200" dirty="0">
                <a:cs typeface="Times New Roman"/>
              </a:rPr>
              <a:t>television </a:t>
            </a:r>
            <a:r>
              <a:rPr sz="2133" spc="260" dirty="0">
                <a:cs typeface="Times New Roman"/>
              </a:rPr>
              <a:t>shows </a:t>
            </a:r>
            <a:r>
              <a:rPr sz="2133" spc="240" dirty="0">
                <a:cs typeface="Times New Roman"/>
              </a:rPr>
              <a:t>are </a:t>
            </a:r>
            <a:r>
              <a:rPr sz="2133" spc="213" dirty="0">
                <a:cs typeface="Times New Roman"/>
              </a:rPr>
              <a:t>probably </a:t>
            </a:r>
            <a:r>
              <a:rPr sz="2133" spc="272" dirty="0">
                <a:cs typeface="Times New Roman"/>
              </a:rPr>
              <a:t>the </a:t>
            </a:r>
            <a:r>
              <a:rPr sz="2133" spc="293" dirty="0">
                <a:cs typeface="Times New Roman"/>
              </a:rPr>
              <a:t>more </a:t>
            </a:r>
            <a:r>
              <a:rPr sz="2133" spc="313" dirty="0">
                <a:cs typeface="Times New Roman"/>
              </a:rPr>
              <a:t>common  </a:t>
            </a:r>
            <a:r>
              <a:rPr sz="2133" spc="233" dirty="0">
                <a:cs typeface="Times New Roman"/>
              </a:rPr>
              <a:t>format.</a:t>
            </a:r>
            <a:r>
              <a:rPr sz="2133" spc="-33" dirty="0">
                <a:cs typeface="Times New Roman"/>
              </a:rPr>
              <a:t> </a:t>
            </a:r>
            <a:r>
              <a:rPr sz="2133" spc="220" dirty="0">
                <a:cs typeface="Times New Roman"/>
              </a:rPr>
              <a:t>Netﬂix</a:t>
            </a:r>
            <a:r>
              <a:rPr sz="2133" spc="-27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works</a:t>
            </a:r>
            <a:r>
              <a:rPr sz="2133" spc="-27" dirty="0">
                <a:cs typeface="Times New Roman"/>
              </a:rPr>
              <a:t> </a:t>
            </a:r>
            <a:r>
              <a:rPr sz="2133" spc="287" dirty="0">
                <a:cs typeface="Times New Roman"/>
              </a:rPr>
              <a:t>on</a:t>
            </a:r>
            <a:r>
              <a:rPr sz="2133" spc="-27" dirty="0">
                <a:cs typeface="Times New Roman"/>
              </a:rPr>
              <a:t> </a:t>
            </a:r>
            <a:r>
              <a:rPr sz="2133" spc="247" dirty="0">
                <a:cs typeface="Times New Roman"/>
              </a:rPr>
              <a:t>a</a:t>
            </a:r>
            <a:r>
              <a:rPr sz="2133" spc="-27" dirty="0">
                <a:cs typeface="Times New Roman"/>
              </a:rPr>
              <a:t> </a:t>
            </a:r>
            <a:r>
              <a:rPr sz="2133" spc="227" dirty="0">
                <a:cs typeface="Times New Roman"/>
              </a:rPr>
              <a:t>subscription</a:t>
            </a:r>
            <a:r>
              <a:rPr sz="2133" spc="-27" dirty="0">
                <a:cs typeface="Times New Roman"/>
              </a:rPr>
              <a:t> </a:t>
            </a:r>
            <a:r>
              <a:rPr sz="2133" spc="240" dirty="0">
                <a:cs typeface="Times New Roman"/>
              </a:rPr>
              <a:t>model,</a:t>
            </a:r>
            <a:r>
              <a:rPr sz="2133" spc="-27" dirty="0">
                <a:cs typeface="Times New Roman"/>
              </a:rPr>
              <a:t> </a:t>
            </a:r>
            <a:r>
              <a:rPr sz="2133" spc="253" dirty="0">
                <a:cs typeface="Times New Roman"/>
              </a:rPr>
              <a:t>where  </a:t>
            </a:r>
            <a:r>
              <a:rPr sz="2133" spc="247" dirty="0">
                <a:cs typeface="Times New Roman"/>
              </a:rPr>
              <a:t>users </a:t>
            </a:r>
            <a:r>
              <a:rPr sz="2133" spc="233" dirty="0">
                <a:cs typeface="Times New Roman"/>
              </a:rPr>
              <a:t>get </a:t>
            </a:r>
            <a:r>
              <a:rPr sz="2133" spc="240" dirty="0">
                <a:cs typeface="Times New Roman"/>
              </a:rPr>
              <a:t>unlimited </a:t>
            </a:r>
            <a:r>
              <a:rPr sz="2133" spc="207" dirty="0">
                <a:cs typeface="Times New Roman"/>
              </a:rPr>
              <a:t>access </a:t>
            </a:r>
            <a:r>
              <a:rPr sz="2133" spc="247" dirty="0">
                <a:cs typeface="Times New Roman"/>
              </a:rPr>
              <a:t>to </a:t>
            </a:r>
            <a:r>
              <a:rPr sz="2133" spc="260" dirty="0">
                <a:cs typeface="Times New Roman"/>
              </a:rPr>
              <a:t>content </a:t>
            </a:r>
            <a:r>
              <a:rPr sz="2133" spc="240" dirty="0">
                <a:cs typeface="Times New Roman"/>
              </a:rPr>
              <a:t>with </a:t>
            </a:r>
            <a:r>
              <a:rPr sz="2133" spc="247" dirty="0">
                <a:cs typeface="Times New Roman"/>
              </a:rPr>
              <a:t>a </a:t>
            </a:r>
            <a:r>
              <a:rPr sz="2133" spc="220" dirty="0">
                <a:cs typeface="Times New Roman"/>
              </a:rPr>
              <a:t>paid  </a:t>
            </a:r>
            <a:r>
              <a:rPr sz="2133" spc="213" dirty="0">
                <a:cs typeface="Times New Roman"/>
              </a:rPr>
              <a:t>subscription.</a:t>
            </a:r>
            <a:endParaRPr sz="2133" dirty="0"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32273" y="2110568"/>
            <a:ext cx="1482007" cy="26368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764" y="412552"/>
            <a:ext cx="4309176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53" dirty="0">
                <a:cs typeface="Times New Roman"/>
              </a:rPr>
              <a:t>Dataset</a:t>
            </a:r>
            <a:r>
              <a:rPr sz="3200" b="1" spc="-140" dirty="0">
                <a:cs typeface="Times New Roman"/>
              </a:rPr>
              <a:t> </a:t>
            </a:r>
            <a:r>
              <a:rPr sz="3200" b="1" spc="220" dirty="0">
                <a:cs typeface="Times New Roman"/>
              </a:rPr>
              <a:t>Preview: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1764" y="1206951"/>
            <a:ext cx="10684933" cy="17534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2133" spc="213" dirty="0">
                <a:solidFill>
                  <a:srgbClr val="212121"/>
                </a:solidFill>
                <a:cs typeface="Times New Roman"/>
              </a:rPr>
              <a:t>This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dataset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7" dirty="0">
                <a:solidFill>
                  <a:srgbClr val="212121"/>
                </a:solidFill>
                <a:cs typeface="Times New Roman"/>
              </a:rPr>
              <a:t>consists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07" dirty="0">
                <a:solidFill>
                  <a:srgbClr val="212121"/>
                </a:solidFill>
                <a:cs typeface="Times New Roman"/>
              </a:rPr>
              <a:t>tv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60" dirty="0">
                <a:solidFill>
                  <a:srgbClr val="212121"/>
                </a:solidFill>
                <a:cs typeface="Times New Roman"/>
              </a:rPr>
              <a:t>shows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0" dirty="0">
                <a:solidFill>
                  <a:srgbClr val="212121"/>
                </a:solidFill>
                <a:cs typeface="Times New Roman"/>
              </a:rPr>
              <a:t>and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33" dirty="0">
                <a:solidFill>
                  <a:srgbClr val="212121"/>
                </a:solidFill>
                <a:cs typeface="Times New Roman"/>
              </a:rPr>
              <a:t>movies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available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7" dirty="0">
                <a:solidFill>
                  <a:srgbClr val="212121"/>
                </a:solidFill>
                <a:cs typeface="Times New Roman"/>
              </a:rPr>
              <a:t>on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0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as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47" dirty="0">
                <a:solidFill>
                  <a:srgbClr val="212121"/>
                </a:solidFill>
                <a:cs typeface="Times New Roman"/>
              </a:rPr>
              <a:t>2019.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0" dirty="0">
                <a:solidFill>
                  <a:srgbClr val="212121"/>
                </a:solidFill>
                <a:cs typeface="Times New Roman"/>
              </a:rPr>
              <a:t>The 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dataset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0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7" dirty="0">
                <a:solidFill>
                  <a:srgbClr val="212121"/>
                </a:solidFill>
                <a:cs typeface="Times New Roman"/>
              </a:rPr>
              <a:t>collected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72" dirty="0">
                <a:solidFill>
                  <a:srgbClr val="212121"/>
                </a:solidFill>
                <a:cs typeface="Times New Roman"/>
              </a:rPr>
              <a:t>from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67" dirty="0">
                <a:solidFill>
                  <a:srgbClr val="212121"/>
                </a:solidFill>
                <a:cs typeface="Times New Roman"/>
              </a:rPr>
              <a:t>Flixable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33" dirty="0">
                <a:solidFill>
                  <a:srgbClr val="212121"/>
                </a:solidFill>
                <a:cs typeface="Times New Roman"/>
              </a:rPr>
              <a:t>which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180" dirty="0">
                <a:solidFill>
                  <a:srgbClr val="212121"/>
                </a:solidFill>
                <a:cs typeface="Times New Roman"/>
              </a:rPr>
              <a:t>is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7" dirty="0">
                <a:solidFill>
                  <a:srgbClr val="212121"/>
                </a:solidFill>
                <a:cs typeface="Times New Roman"/>
              </a:rPr>
              <a:t>a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80" dirty="0">
                <a:solidFill>
                  <a:srgbClr val="212121"/>
                </a:solidFill>
                <a:cs typeface="Times New Roman"/>
              </a:rPr>
              <a:t>third-party</a:t>
            </a:r>
            <a:r>
              <a:rPr sz="2133"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20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40" dirty="0">
                <a:solidFill>
                  <a:srgbClr val="212121"/>
                </a:solidFill>
                <a:cs typeface="Times New Roman"/>
              </a:rPr>
              <a:t>search</a:t>
            </a:r>
            <a:r>
              <a:rPr sz="2133"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133" spc="213" dirty="0">
                <a:solidFill>
                  <a:srgbClr val="212121"/>
                </a:solidFill>
                <a:cs typeface="Times New Roman"/>
              </a:rPr>
              <a:t>engine.</a:t>
            </a:r>
            <a:endParaRPr sz="2133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2667" dirty="0">
              <a:latin typeface="Sitka Small Semibold" pitchFamily="2" charset="0"/>
              <a:cs typeface="Times New Roman"/>
            </a:endParaRPr>
          </a:p>
          <a:p>
            <a:pPr marL="117684">
              <a:spcBef>
                <a:spcPts val="2127"/>
              </a:spcBef>
            </a:pPr>
            <a:r>
              <a:rPr sz="2600" b="1" spc="-13" dirty="0">
                <a:latin typeface="+mj-lt"/>
                <a:cs typeface="Roboto"/>
              </a:rPr>
              <a:t>Attribute Information</a:t>
            </a:r>
            <a:endParaRPr sz="2600" dirty="0">
              <a:latin typeface="+mj-lt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5647" y="3474204"/>
            <a:ext cx="4852247" cy="26164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64808" marR="202348" indent="-448722">
              <a:lnSpc>
                <a:spcPct val="114999"/>
              </a:lnSpc>
              <a:spcBef>
                <a:spcPts val="1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show_id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Unique ID for every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33" dirty="0">
                <a:solidFill>
                  <a:srgbClr val="212121"/>
                </a:solidFill>
                <a:cs typeface="Roboto"/>
              </a:rPr>
              <a:t>Tv 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type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Identiﬁer - </a:t>
            </a:r>
            <a:r>
              <a:rPr sz="1867" dirty="0">
                <a:solidFill>
                  <a:srgbClr val="212121"/>
                </a:solidFill>
                <a:cs typeface="Roboto"/>
              </a:rPr>
              <a:t>A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or </a:t>
            </a:r>
            <a:r>
              <a:rPr sz="1867" dirty="0">
                <a:solidFill>
                  <a:srgbClr val="212121"/>
                </a:solidFill>
                <a:cs typeface="Roboto"/>
              </a:rPr>
              <a:t>TV</a:t>
            </a:r>
            <a:r>
              <a:rPr sz="1867" spc="-60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title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Title 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33" dirty="0">
                <a:solidFill>
                  <a:srgbClr val="212121"/>
                </a:solidFill>
                <a:cs typeface="Roboto"/>
              </a:rPr>
              <a:t>Tv</a:t>
            </a:r>
            <a:r>
              <a:rPr sz="1867" spc="-80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director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Director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cast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Actors involved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in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</a:t>
            </a:r>
            <a:r>
              <a:rPr sz="1867" spc="13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marR="6773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country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Country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where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 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was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 produced</a:t>
            </a:r>
            <a:endParaRPr sz="1867" dirty="0">
              <a:cs typeface="Robo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4108" y="3248628"/>
            <a:ext cx="4828539" cy="2646195"/>
          </a:xfrm>
          <a:prstGeom prst="rect">
            <a:avLst/>
          </a:prstGeom>
        </p:spPr>
        <p:txBody>
          <a:bodyPr vert="horz" wrap="square" lIns="0" tIns="59267" rIns="0" bIns="0" rtlCol="0">
            <a:spAutoFit/>
          </a:bodyPr>
          <a:lstStyle/>
          <a:p>
            <a:pPr marL="464808" indent="-448722">
              <a:spcBef>
                <a:spcPts val="467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date_added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Date it was added on</a:t>
            </a:r>
            <a:r>
              <a:rPr sz="1867" spc="-6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Netﬂix</a:t>
            </a:r>
            <a:endParaRPr sz="1867" dirty="0">
              <a:cs typeface="Roboto"/>
            </a:endParaRPr>
          </a:p>
          <a:p>
            <a:pPr marL="464808" marR="78738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release_year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Actual Release </a:t>
            </a:r>
            <a:r>
              <a:rPr sz="1867" spc="-20" dirty="0">
                <a:solidFill>
                  <a:srgbClr val="212121"/>
                </a:solidFill>
                <a:cs typeface="Roboto"/>
              </a:rPr>
              <a:t>Year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of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the  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rating </a:t>
            </a:r>
            <a:r>
              <a:rPr sz="1867" dirty="0">
                <a:solidFill>
                  <a:srgbClr val="212121"/>
                </a:solidFill>
                <a:cs typeface="Roboto"/>
              </a:rPr>
              <a:t>: TV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Rating of the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movie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/</a:t>
            </a:r>
            <a:r>
              <a:rPr sz="1867" spc="-6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show</a:t>
            </a:r>
            <a:endParaRPr sz="1867" dirty="0">
              <a:cs typeface="Roboto"/>
            </a:endParaRPr>
          </a:p>
          <a:p>
            <a:pPr marL="464808" marR="268387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13" dirty="0">
                <a:solidFill>
                  <a:srgbClr val="212121"/>
                </a:solidFill>
                <a:cs typeface="Roboto"/>
              </a:rPr>
              <a:t>duration </a:t>
            </a:r>
            <a:r>
              <a:rPr sz="1867" dirty="0">
                <a:solidFill>
                  <a:srgbClr val="212121"/>
                </a:solidFill>
                <a:cs typeface="Roboto"/>
              </a:rPr>
              <a:t>: </a:t>
            </a:r>
            <a:r>
              <a:rPr sz="1867" spc="-27" dirty="0">
                <a:solidFill>
                  <a:srgbClr val="212121"/>
                </a:solidFill>
                <a:cs typeface="Roboto"/>
              </a:rPr>
              <a:t>Total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Duration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- in minutes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or  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number of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 seasons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listed_in </a:t>
            </a:r>
            <a:r>
              <a:rPr sz="1867" dirty="0">
                <a:solidFill>
                  <a:srgbClr val="212121"/>
                </a:solidFill>
                <a:cs typeface="Roboto"/>
              </a:rPr>
              <a:t>: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Genre</a:t>
            </a:r>
            <a:endParaRPr sz="1867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sz="1867" b="1" spc="-7" dirty="0">
                <a:solidFill>
                  <a:srgbClr val="212121"/>
                </a:solidFill>
                <a:cs typeface="Roboto"/>
              </a:rPr>
              <a:t>description</a:t>
            </a:r>
            <a:r>
              <a:rPr sz="1867" spc="-7" dirty="0">
                <a:solidFill>
                  <a:srgbClr val="212121"/>
                </a:solidFill>
                <a:cs typeface="Roboto"/>
              </a:rPr>
              <a:t>: The Summary</a:t>
            </a:r>
            <a:r>
              <a:rPr sz="1867" spc="-53" dirty="0">
                <a:solidFill>
                  <a:srgbClr val="212121"/>
                </a:solidFill>
                <a:cs typeface="Roboto"/>
              </a:rPr>
              <a:t> </a:t>
            </a:r>
            <a:r>
              <a:rPr sz="1867" spc="-13" dirty="0">
                <a:solidFill>
                  <a:srgbClr val="212121"/>
                </a:solidFill>
                <a:cs typeface="Roboto"/>
              </a:rPr>
              <a:t>description</a:t>
            </a:r>
            <a:endParaRPr sz="1867" dirty="0">
              <a:cs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795" y="186942"/>
            <a:ext cx="4556160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53" dirty="0">
                <a:cs typeface="Times New Roman"/>
              </a:rPr>
              <a:t>Dataset</a:t>
            </a:r>
            <a:r>
              <a:rPr sz="3200" b="1" spc="-120" dirty="0">
                <a:cs typeface="Times New Roman"/>
              </a:rPr>
              <a:t> </a:t>
            </a:r>
            <a:r>
              <a:rPr sz="3200" b="1" spc="293" dirty="0">
                <a:cs typeface="Times New Roman"/>
              </a:rPr>
              <a:t>summary: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6795" y="1428786"/>
            <a:ext cx="9511453" cy="449217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pc="207" dirty="0">
                <a:cs typeface="Times New Roman"/>
              </a:rPr>
              <a:t>The</a:t>
            </a:r>
            <a:r>
              <a:rPr spc="-33" dirty="0">
                <a:cs typeface="Times New Roman"/>
              </a:rPr>
              <a:t> </a:t>
            </a:r>
            <a:r>
              <a:rPr spc="220" dirty="0">
                <a:cs typeface="Times New Roman"/>
              </a:rPr>
              <a:t>dataset</a:t>
            </a:r>
            <a:r>
              <a:rPr spc="-27" dirty="0">
                <a:cs typeface="Times New Roman"/>
              </a:rPr>
              <a:t> </a:t>
            </a:r>
            <a:r>
              <a:rPr spc="213" dirty="0">
                <a:cs typeface="Times New Roman"/>
              </a:rPr>
              <a:t>contains</a:t>
            </a:r>
            <a:r>
              <a:rPr spc="-27" dirty="0">
                <a:cs typeface="Times New Roman"/>
              </a:rPr>
              <a:t> </a:t>
            </a:r>
            <a:r>
              <a:rPr spc="33" dirty="0">
                <a:cs typeface="Times New Roman"/>
              </a:rPr>
              <a:t>12</a:t>
            </a:r>
            <a:r>
              <a:rPr spc="-27" dirty="0">
                <a:cs typeface="Times New Roman"/>
              </a:rPr>
              <a:t> </a:t>
            </a:r>
            <a:r>
              <a:rPr spc="227" dirty="0">
                <a:cs typeface="Times New Roman"/>
              </a:rPr>
              <a:t>columns</a:t>
            </a:r>
            <a:r>
              <a:rPr spc="-27" dirty="0">
                <a:cs typeface="Times New Roman"/>
              </a:rPr>
              <a:t> </a:t>
            </a:r>
            <a:r>
              <a:rPr spc="247" dirty="0">
                <a:cs typeface="Times New Roman"/>
              </a:rPr>
              <a:t>and</a:t>
            </a:r>
            <a:r>
              <a:rPr spc="-27" dirty="0">
                <a:cs typeface="Times New Roman"/>
              </a:rPr>
              <a:t> </a:t>
            </a:r>
            <a:r>
              <a:rPr spc="180" dirty="0">
                <a:cs typeface="Times New Roman"/>
              </a:rPr>
              <a:t>7787</a:t>
            </a:r>
            <a:r>
              <a:rPr spc="-27" dirty="0">
                <a:cs typeface="Times New Roman"/>
              </a:rPr>
              <a:t> </a:t>
            </a:r>
            <a:r>
              <a:rPr spc="173" dirty="0">
                <a:cs typeface="Times New Roman"/>
              </a:rPr>
              <a:t>rows.</a:t>
            </a:r>
            <a:endParaRPr dirty="0">
              <a:cs typeface="Times New Roman"/>
            </a:endParaRPr>
          </a:p>
          <a:p>
            <a:pPr marL="625671" marR="3557604" indent="-609585">
              <a:lnSpc>
                <a:spcPct val="200000"/>
              </a:lnSpc>
            </a:pPr>
            <a:r>
              <a:rPr spc="207" dirty="0">
                <a:cs typeface="Times New Roman"/>
              </a:rPr>
              <a:t>There </a:t>
            </a:r>
            <a:r>
              <a:rPr spc="180" dirty="0">
                <a:cs typeface="Times New Roman"/>
              </a:rPr>
              <a:t>also exist </a:t>
            </a:r>
            <a:r>
              <a:rPr spc="247" dirty="0">
                <a:cs typeface="Times New Roman"/>
              </a:rPr>
              <a:t>some </a:t>
            </a:r>
            <a:r>
              <a:rPr spc="187" dirty="0">
                <a:cs typeface="Times New Roman"/>
              </a:rPr>
              <a:t>null </a:t>
            </a:r>
            <a:r>
              <a:rPr spc="180" dirty="0">
                <a:cs typeface="Times New Roman"/>
              </a:rPr>
              <a:t>values </a:t>
            </a:r>
            <a:r>
              <a:rPr spc="200" dirty="0">
                <a:cs typeface="Times New Roman"/>
              </a:rPr>
              <a:t>in </a:t>
            </a:r>
            <a:r>
              <a:rPr spc="220" dirty="0">
                <a:cs typeface="Times New Roman"/>
              </a:rPr>
              <a:t>oura </a:t>
            </a:r>
            <a:r>
              <a:rPr spc="200" dirty="0">
                <a:cs typeface="Times New Roman"/>
              </a:rPr>
              <a:t>data: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93" dirty="0">
                <a:solidFill>
                  <a:srgbClr val="212121"/>
                </a:solidFill>
                <a:cs typeface="Times New Roman"/>
              </a:rPr>
              <a:t>director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193" dirty="0">
                <a:solidFill>
                  <a:srgbClr val="212121"/>
                </a:solidFill>
                <a:cs typeface="Times New Roman"/>
              </a:rPr>
              <a:t>30.68%</a:t>
            </a:r>
            <a:endParaRPr dirty="0">
              <a:cs typeface="Times New Roman"/>
            </a:endParaRPr>
          </a:p>
          <a:p>
            <a:pPr marL="625671" marR="3287524">
              <a:lnSpc>
                <a:spcPct val="114999"/>
              </a:lnSpc>
            </a:pPr>
            <a:r>
              <a:rPr spc="200" dirty="0">
                <a:solidFill>
                  <a:srgbClr val="212121"/>
                </a:solidFill>
                <a:cs typeface="Times New Roman"/>
              </a:rPr>
              <a:t>Percentage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 cast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 </a:t>
            </a:r>
            <a:r>
              <a:rPr b="1" spc="173" dirty="0">
                <a:solidFill>
                  <a:srgbClr val="212121"/>
                </a:solidFill>
                <a:cs typeface="Times New Roman"/>
              </a:rPr>
              <a:t>9.22%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 </a:t>
            </a:r>
            <a:r>
              <a:rPr spc="207" dirty="0">
                <a:solidFill>
                  <a:srgbClr val="212121"/>
                </a:solidFill>
                <a:cs typeface="Times New Roman"/>
              </a:rPr>
              <a:t>country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 </a:t>
            </a:r>
            <a:r>
              <a:rPr b="1" spc="127" dirty="0">
                <a:solidFill>
                  <a:srgbClr val="212121"/>
                </a:solidFill>
                <a:cs typeface="Times New Roman"/>
              </a:rPr>
              <a:t>6.51%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53" dirty="0">
                <a:solidFill>
                  <a:srgbClr val="212121"/>
                </a:solidFill>
                <a:cs typeface="Times New Roman"/>
              </a:rPr>
              <a:t>date_added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107" dirty="0">
                <a:solidFill>
                  <a:srgbClr val="212121"/>
                </a:solidFill>
                <a:cs typeface="Times New Roman"/>
              </a:rPr>
              <a:t>0.13% 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Percentage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0" dirty="0">
                <a:solidFill>
                  <a:srgbClr val="212121"/>
                </a:solidFill>
                <a:cs typeface="Times New Roman"/>
              </a:rPr>
              <a:t>of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7" dirty="0">
                <a:solidFill>
                  <a:srgbClr val="212121"/>
                </a:solidFill>
                <a:cs typeface="Times New Roman"/>
              </a:rPr>
              <a:t>null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80" dirty="0">
                <a:solidFill>
                  <a:srgbClr val="212121"/>
                </a:solidFill>
                <a:cs typeface="Times New Roman"/>
              </a:rPr>
              <a:t>values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in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13" dirty="0">
                <a:solidFill>
                  <a:srgbClr val="212121"/>
                </a:solidFill>
                <a:cs typeface="Times New Roman"/>
              </a:rPr>
              <a:t>rating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0" dirty="0">
                <a:solidFill>
                  <a:srgbClr val="212121"/>
                </a:solidFill>
                <a:cs typeface="Times New Roman"/>
              </a:rPr>
              <a:t>:</a:t>
            </a:r>
            <a:r>
              <a:rPr spc="-47" dirty="0">
                <a:solidFill>
                  <a:srgbClr val="212121"/>
                </a:solidFill>
                <a:cs typeface="Times New Roman"/>
              </a:rPr>
              <a:t> </a:t>
            </a:r>
            <a:r>
              <a:rPr b="1" spc="220" dirty="0">
                <a:solidFill>
                  <a:srgbClr val="212121"/>
                </a:solidFill>
                <a:cs typeface="Times New Roman"/>
              </a:rPr>
              <a:t>0.089%</a:t>
            </a:r>
            <a:endParaRPr dirty="0">
              <a:cs typeface="Times New Roman"/>
            </a:endParaRPr>
          </a:p>
          <a:p>
            <a:pPr>
              <a:spcBef>
                <a:spcPts val="73"/>
              </a:spcBef>
            </a:pPr>
            <a:endParaRPr dirty="0">
              <a:cs typeface="Times New Roman"/>
            </a:endParaRPr>
          </a:p>
          <a:p>
            <a:pPr marL="16933"/>
            <a:r>
              <a:rPr i="1" spc="27" dirty="0">
                <a:solidFill>
                  <a:srgbClr val="212121"/>
                </a:solidFill>
                <a:cs typeface="Georgia"/>
              </a:rPr>
              <a:t>Since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33" dirty="0">
                <a:solidFill>
                  <a:srgbClr val="212121"/>
                </a:solidFill>
                <a:cs typeface="Georgia"/>
              </a:rPr>
              <a:t>there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are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-27" dirty="0">
                <a:solidFill>
                  <a:srgbClr val="212121"/>
                </a:solidFill>
                <a:cs typeface="Georgia"/>
              </a:rPr>
              <a:t>very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few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0" dirty="0">
                <a:solidFill>
                  <a:srgbClr val="212121"/>
                </a:solidFill>
                <a:cs typeface="Georgia"/>
              </a:rPr>
              <a:t>null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values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in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date_added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and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rating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53" dirty="0">
                <a:solidFill>
                  <a:srgbClr val="212121"/>
                </a:solidFill>
                <a:cs typeface="Georgia"/>
              </a:rPr>
              <a:t>we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will</a:t>
            </a:r>
            <a:r>
              <a:rPr i="1" spc="-13" dirty="0">
                <a:solidFill>
                  <a:srgbClr val="212121"/>
                </a:solidFill>
                <a:cs typeface="Georgia"/>
              </a:rPr>
              <a:t> </a:t>
            </a:r>
            <a:r>
              <a:rPr i="1" spc="-7" dirty="0">
                <a:solidFill>
                  <a:srgbClr val="212121"/>
                </a:solidFill>
                <a:cs typeface="Georgia"/>
              </a:rPr>
              <a:t>drop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them.</a:t>
            </a:r>
            <a:endParaRPr dirty="0">
              <a:cs typeface="Georgia"/>
            </a:endParaRPr>
          </a:p>
          <a:p>
            <a:pPr>
              <a:spcBef>
                <a:spcPts val="33"/>
              </a:spcBef>
            </a:pPr>
            <a:endParaRPr dirty="0">
              <a:cs typeface="Georgia"/>
            </a:endParaRPr>
          </a:p>
          <a:p>
            <a:pPr marL="16933"/>
            <a:r>
              <a:rPr spc="152" dirty="0">
                <a:solidFill>
                  <a:srgbClr val="212121"/>
                </a:solidFill>
                <a:cs typeface="Times New Roman"/>
              </a:rPr>
              <a:t>Finally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we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27" dirty="0">
                <a:solidFill>
                  <a:srgbClr val="212121"/>
                </a:solidFill>
                <a:cs typeface="Times New Roman"/>
              </a:rPr>
              <a:t>will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13" dirty="0">
                <a:solidFill>
                  <a:srgbClr val="212121"/>
                </a:solidFill>
                <a:cs typeface="Times New Roman"/>
              </a:rPr>
              <a:t>do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47" dirty="0">
                <a:solidFill>
                  <a:srgbClr val="212121"/>
                </a:solidFill>
                <a:cs typeface="Times New Roman"/>
              </a:rPr>
              <a:t>some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0" dirty="0">
                <a:solidFill>
                  <a:srgbClr val="212121"/>
                </a:solidFill>
                <a:cs typeface="Times New Roman"/>
              </a:rPr>
              <a:t>feature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07" dirty="0">
                <a:solidFill>
                  <a:srgbClr val="212121"/>
                </a:solidFill>
                <a:cs typeface="Times New Roman"/>
              </a:rPr>
              <a:t>engineering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20" dirty="0">
                <a:solidFill>
                  <a:srgbClr val="212121"/>
                </a:solidFill>
                <a:cs typeface="Times New Roman"/>
              </a:rPr>
              <a:t>to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93" dirty="0">
                <a:solidFill>
                  <a:srgbClr val="212121"/>
                </a:solidFill>
                <a:cs typeface="Times New Roman"/>
              </a:rPr>
              <a:t>create</a:t>
            </a:r>
            <a:r>
              <a:rPr spc="-27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73" dirty="0">
                <a:solidFill>
                  <a:srgbClr val="212121"/>
                </a:solidFill>
                <a:cs typeface="Times New Roman"/>
              </a:rPr>
              <a:t>few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233" dirty="0">
                <a:solidFill>
                  <a:srgbClr val="212121"/>
                </a:solidFill>
                <a:cs typeface="Times New Roman"/>
              </a:rPr>
              <a:t>new</a:t>
            </a:r>
            <a:r>
              <a:rPr spc="-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pc="167" dirty="0">
                <a:solidFill>
                  <a:srgbClr val="212121"/>
                </a:solidFill>
                <a:cs typeface="Times New Roman"/>
              </a:rPr>
              <a:t>variables:</a:t>
            </a:r>
            <a:endParaRPr dirty="0">
              <a:cs typeface="Times New Roman"/>
            </a:endParaRPr>
          </a:p>
          <a:p>
            <a:pPr marL="625671" marR="6773" indent="-448722">
              <a:spcBef>
                <a:spcPts val="1120"/>
              </a:spcBef>
              <a:buFont typeface="Arial"/>
              <a:buChar char="●"/>
              <a:tabLst>
                <a:tab pos="625671" algn="l"/>
                <a:tab pos="626518" algn="l"/>
              </a:tabLst>
            </a:pPr>
            <a:r>
              <a:rPr i="1" spc="33" dirty="0">
                <a:solidFill>
                  <a:srgbClr val="212121"/>
                </a:solidFill>
                <a:cs typeface="Georgia"/>
              </a:rPr>
              <a:t>Compute </a:t>
            </a:r>
            <a:r>
              <a:rPr b="1" i="1" spc="-127" dirty="0">
                <a:solidFill>
                  <a:srgbClr val="212121"/>
                </a:solidFill>
                <a:cs typeface="Georgia"/>
              </a:rPr>
              <a:t>year_added</a:t>
            </a:r>
            <a:r>
              <a:rPr i="1" spc="-127" dirty="0">
                <a:solidFill>
                  <a:srgbClr val="212121"/>
                </a:solidFill>
                <a:cs typeface="Georgia"/>
              </a:rPr>
              <a:t>, </a:t>
            </a:r>
            <a:r>
              <a:rPr b="1" i="1" spc="-107" dirty="0">
                <a:solidFill>
                  <a:srgbClr val="212121"/>
                </a:solidFill>
                <a:cs typeface="Georgia"/>
              </a:rPr>
              <a:t>month_added </a:t>
            </a:r>
            <a:r>
              <a:rPr i="1" spc="27" dirty="0">
                <a:solidFill>
                  <a:srgbClr val="212121"/>
                </a:solidFill>
                <a:cs typeface="Georgia"/>
              </a:rPr>
              <a:t>and </a:t>
            </a:r>
            <a:r>
              <a:rPr b="1" i="1" spc="-133" dirty="0">
                <a:solidFill>
                  <a:srgbClr val="212121"/>
                </a:solidFill>
                <a:cs typeface="Georgia"/>
              </a:rPr>
              <a:t>day_added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from </a:t>
            </a:r>
            <a:r>
              <a:rPr b="1" i="1" spc="-113" dirty="0">
                <a:solidFill>
                  <a:srgbClr val="212121"/>
                </a:solidFill>
                <a:cs typeface="Georgia"/>
              </a:rPr>
              <a:t>date_added </a:t>
            </a:r>
            <a:r>
              <a:rPr i="1" spc="7" dirty="0">
                <a:solidFill>
                  <a:srgbClr val="212121"/>
                </a:solidFill>
                <a:cs typeface="Georgia"/>
              </a:rPr>
              <a:t>after  </a:t>
            </a:r>
            <a:r>
              <a:rPr i="1" spc="13" dirty="0">
                <a:solidFill>
                  <a:srgbClr val="212121"/>
                </a:solidFill>
                <a:cs typeface="Georgia"/>
              </a:rPr>
              <a:t>converting </a:t>
            </a:r>
            <a:r>
              <a:rPr i="1" spc="20" dirty="0">
                <a:solidFill>
                  <a:srgbClr val="212121"/>
                </a:solidFill>
                <a:cs typeface="Georgia"/>
              </a:rPr>
              <a:t>it </a:t>
            </a:r>
            <a:r>
              <a:rPr i="1" spc="40" dirty="0">
                <a:solidFill>
                  <a:srgbClr val="212121"/>
                </a:solidFill>
                <a:cs typeface="Georgia"/>
              </a:rPr>
              <a:t>into </a:t>
            </a:r>
            <a:r>
              <a:rPr i="1" spc="47" dirty="0">
                <a:solidFill>
                  <a:srgbClr val="212121"/>
                </a:solidFill>
                <a:cs typeface="Georgia"/>
              </a:rPr>
              <a:t>datetime</a:t>
            </a:r>
            <a:r>
              <a:rPr i="1" spc="-127" dirty="0">
                <a:solidFill>
                  <a:srgbClr val="212121"/>
                </a:solidFill>
                <a:cs typeface="Georgia"/>
              </a:rPr>
              <a:t> </a:t>
            </a:r>
            <a:r>
              <a:rPr i="1" dirty="0">
                <a:solidFill>
                  <a:srgbClr val="212121"/>
                </a:solidFill>
                <a:cs typeface="Georgia"/>
              </a:rPr>
              <a:t>variable.</a:t>
            </a:r>
            <a:endParaRPr dirty="0">
              <a:cs typeface="Georgi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306" y="229572"/>
            <a:ext cx="6190934" cy="50954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b="1" spc="220" dirty="0">
                <a:cs typeface="Times New Roman"/>
              </a:rPr>
              <a:t>Exploratory </a:t>
            </a:r>
            <a:r>
              <a:rPr sz="3200" b="1" spc="193" dirty="0">
                <a:cs typeface="Times New Roman"/>
              </a:rPr>
              <a:t>Data</a:t>
            </a:r>
            <a:r>
              <a:rPr sz="3200" b="1" spc="-400" dirty="0">
                <a:cs typeface="Times New Roman"/>
              </a:rPr>
              <a:t> </a:t>
            </a:r>
            <a:r>
              <a:rPr sz="3200" b="1" spc="227" dirty="0">
                <a:cs typeface="Times New Roman"/>
              </a:rPr>
              <a:t>Analysis:</a:t>
            </a:r>
            <a:endParaRPr sz="3200" b="1" dirty="0">
              <a:cs typeface="Times New Roman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49893" y="1198239"/>
            <a:ext cx="4540801" cy="44615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301306" y="1994377"/>
            <a:ext cx="5090160" cy="22920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160" dirty="0">
                <a:uFill>
                  <a:solidFill>
                    <a:srgbClr val="000000"/>
                  </a:solidFill>
                </a:uFill>
                <a:cs typeface="Times New Roman"/>
              </a:rPr>
              <a:t>Type:</a:t>
            </a:r>
            <a:endParaRPr sz="2667" dirty="0">
              <a:cs typeface="Times New Roman"/>
            </a:endParaRPr>
          </a:p>
          <a:p>
            <a:pPr>
              <a:lnSpc>
                <a:spcPct val="100000"/>
              </a:lnSpc>
            </a:pPr>
            <a:endParaRPr sz="3333" dirty="0">
              <a:cs typeface="Times New Roman"/>
            </a:endParaRPr>
          </a:p>
          <a:p>
            <a:pPr marL="16933" marR="6773" algn="just">
              <a:spcBef>
                <a:spcPts val="1933"/>
              </a:spcBef>
            </a:pPr>
            <a:r>
              <a:rPr sz="2400" spc="227" dirty="0">
                <a:solidFill>
                  <a:srgbClr val="212121"/>
                </a:solidFill>
                <a:cs typeface="Times New Roman"/>
              </a:rPr>
              <a:t>69.1%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07" dirty="0">
                <a:solidFill>
                  <a:srgbClr val="212121"/>
                </a:solidFill>
                <a:cs typeface="Times New Roman"/>
              </a:rPr>
              <a:t>of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05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4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93" dirty="0">
                <a:solidFill>
                  <a:srgbClr val="212121"/>
                </a:solidFill>
                <a:cs typeface="Times New Roman"/>
              </a:rPr>
              <a:t>content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07" dirty="0">
                <a:solidFill>
                  <a:srgbClr val="212121"/>
                </a:solidFill>
                <a:cs typeface="Times New Roman"/>
              </a:rPr>
              <a:t>available</a:t>
            </a:r>
            <a:r>
              <a:rPr sz="2400" spc="-3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20" dirty="0">
                <a:solidFill>
                  <a:srgbClr val="212121"/>
                </a:solidFill>
                <a:cs typeface="Times New Roman"/>
              </a:rPr>
              <a:t>on  </a:t>
            </a:r>
            <a:r>
              <a:rPr sz="2400" spc="253" dirty="0">
                <a:solidFill>
                  <a:srgbClr val="212121"/>
                </a:solidFill>
                <a:cs typeface="Times New Roman"/>
              </a:rPr>
              <a:t>Netﬂix</a:t>
            </a:r>
            <a:r>
              <a:rPr sz="2400" spc="-6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72" dirty="0">
                <a:solidFill>
                  <a:srgbClr val="212121"/>
                </a:solidFill>
                <a:cs typeface="Times New Roman"/>
              </a:rPr>
              <a:t>are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47" dirty="0">
                <a:solidFill>
                  <a:srgbClr val="212121"/>
                </a:solidFill>
                <a:cs typeface="Times New Roman"/>
              </a:rPr>
              <a:t>movies;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05" dirty="0">
                <a:solidFill>
                  <a:srgbClr val="212121"/>
                </a:solidFill>
                <a:cs typeface="Times New Roman"/>
              </a:rPr>
              <a:t>the</a:t>
            </a:r>
            <a:r>
              <a:rPr sz="2400" spc="-53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293" dirty="0">
                <a:solidFill>
                  <a:srgbClr val="212121"/>
                </a:solidFill>
                <a:cs typeface="Times New Roman"/>
              </a:rPr>
              <a:t>remaining  </a:t>
            </a:r>
            <a:r>
              <a:rPr sz="2400" spc="272" dirty="0">
                <a:solidFill>
                  <a:srgbClr val="212121"/>
                </a:solidFill>
                <a:cs typeface="Times New Roman"/>
              </a:rPr>
              <a:t>30.9% are</a:t>
            </a:r>
            <a:r>
              <a:rPr sz="2400" spc="-420" dirty="0">
                <a:solidFill>
                  <a:srgbClr val="212121"/>
                </a:solidFill>
                <a:cs typeface="Times New Roman"/>
              </a:rPr>
              <a:t> </a:t>
            </a:r>
            <a:r>
              <a:rPr sz="2400" spc="33" dirty="0">
                <a:solidFill>
                  <a:srgbClr val="212121"/>
                </a:solidFill>
                <a:cs typeface="Times New Roman"/>
              </a:rPr>
              <a:t>TV </a:t>
            </a:r>
            <a:r>
              <a:rPr sz="2400" spc="220" dirty="0">
                <a:solidFill>
                  <a:srgbClr val="212121"/>
                </a:solidFill>
                <a:cs typeface="Times New Roman"/>
              </a:rPr>
              <a:t>Shows.</a:t>
            </a:r>
            <a:endParaRPr sz="2400" dirty="0"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2475" y="327718"/>
            <a:ext cx="169559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247" dirty="0">
                <a:cs typeface="Times New Roman"/>
              </a:rPr>
              <a:t>T</a:t>
            </a:r>
            <a:r>
              <a:rPr sz="3467" b="1" dirty="0">
                <a:cs typeface="Times New Roman"/>
              </a:rPr>
              <a:t>ype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146162" y="327870"/>
            <a:ext cx="2135757" cy="55064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467" b="1" spc="-7" dirty="0">
                <a:latin typeface="+mj-lt"/>
                <a:cs typeface="Times New Roman"/>
              </a:rPr>
              <a:t>Ratings</a:t>
            </a:r>
            <a:endParaRPr sz="3467" b="1" dirty="0">
              <a:latin typeface="+mj-lt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2475" y="4373666"/>
            <a:ext cx="4456005" cy="1012799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464808" marR="6773" indent="-448722" algn="just">
              <a:lnSpc>
                <a:spcPct val="105000"/>
              </a:lnSpc>
              <a:spcBef>
                <a:spcPts val="7"/>
              </a:spcBef>
              <a:buSzPct val="87500"/>
              <a:buFont typeface="Arial MT"/>
              <a:buChar char="●"/>
              <a:tabLst>
                <a:tab pos="465655" algn="l"/>
              </a:tabLst>
            </a:pPr>
            <a:r>
              <a:rPr sz="2133" spc="-7" dirty="0">
                <a:cs typeface="Times New Roman"/>
              </a:rPr>
              <a:t>Netflix </a:t>
            </a:r>
            <a:r>
              <a:rPr sz="2133" dirty="0">
                <a:cs typeface="Times New Roman"/>
              </a:rPr>
              <a:t>has 5372 </a:t>
            </a:r>
            <a:r>
              <a:rPr sz="2133" spc="-7" dirty="0">
                <a:cs typeface="Times New Roman"/>
              </a:rPr>
              <a:t>movies and </a:t>
            </a:r>
            <a:r>
              <a:rPr sz="2133" dirty="0">
                <a:cs typeface="Times New Roman"/>
              </a:rPr>
              <a:t>2398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 shows,there are more</a:t>
            </a:r>
            <a:r>
              <a:rPr sz="2133" dirty="0">
                <a:cs typeface="Times New Roman"/>
              </a:rPr>
              <a:t> number </a:t>
            </a:r>
            <a:r>
              <a:rPr sz="2133" spc="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on</a:t>
            </a:r>
            <a:r>
              <a:rPr sz="2133" spc="-1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Netflix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than</a:t>
            </a:r>
            <a:r>
              <a:rPr sz="2133" spc="-6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5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shows.</a:t>
            </a:r>
            <a:endParaRPr sz="2133" dirty="0"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1095" y="4179863"/>
            <a:ext cx="4883572" cy="198648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502061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 ratings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tv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shows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i,e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adult</a:t>
            </a:r>
            <a:r>
              <a:rPr sz="2133" spc="-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39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number of  ratings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for</a:t>
            </a:r>
            <a:r>
              <a:rPr sz="2133" spc="-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movies</a:t>
            </a:r>
            <a:r>
              <a:rPr sz="2133" spc="-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i,e</a:t>
            </a:r>
            <a:r>
              <a:rPr sz="2133" spc="-2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adult</a:t>
            </a:r>
            <a:r>
              <a:rPr sz="2133" spc="-2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i</a:t>
            </a:r>
            <a:r>
              <a:rPr sz="2133" dirty="0">
                <a:cs typeface="Times New Roman"/>
              </a:rPr>
              <a:t>n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both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case</a:t>
            </a:r>
            <a:r>
              <a:rPr sz="2133" dirty="0">
                <a:cs typeface="Times New Roman"/>
              </a:rPr>
              <a:t>s</a:t>
            </a:r>
            <a:r>
              <a:rPr sz="2133" spc="-47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</a:t>
            </a:r>
            <a:r>
              <a:rPr sz="2133" spc="-200" dirty="0">
                <a:cs typeface="Times New Roman"/>
              </a:rPr>
              <a:t>V</a:t>
            </a:r>
            <a:r>
              <a:rPr sz="2133" dirty="0">
                <a:cs typeface="Times New Roman"/>
              </a:rPr>
              <a:t>-MA</a:t>
            </a:r>
            <a:r>
              <a:rPr sz="2133" spc="-120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has </a:t>
            </a:r>
            <a:r>
              <a:rPr sz="2133" spc="-7" dirty="0">
                <a:cs typeface="Times New Roman"/>
              </a:rPr>
              <a:t>th</a:t>
            </a:r>
            <a:r>
              <a:rPr sz="2133" dirty="0">
                <a:cs typeface="Times New Roman"/>
              </a:rPr>
              <a:t>e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highest  number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of</a:t>
            </a:r>
            <a:r>
              <a:rPr sz="2133" spc="-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ratings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991BA0-89D9-4E2C-BF54-F56B28B0C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803"/>
            <a:ext cx="4149993" cy="26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FB7D8775-305B-49AB-ADA2-BB8A9C4CE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6778" y="1003589"/>
            <a:ext cx="3531391" cy="267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7003A7C9-FC4E-4BFD-BAE5-80D0A9F0B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220" y="1076325"/>
            <a:ext cx="4257996" cy="253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701" y="109201"/>
            <a:ext cx="2800339" cy="529996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333" b="1" spc="-7" dirty="0">
                <a:cs typeface="Times New Roman"/>
              </a:rPr>
              <a:t>Release</a:t>
            </a:r>
            <a:r>
              <a:rPr sz="3333" b="1" spc="-120" dirty="0">
                <a:cs typeface="Times New Roman"/>
              </a:rPr>
              <a:t> </a:t>
            </a:r>
            <a:r>
              <a:rPr sz="3333" b="1" dirty="0">
                <a:cs typeface="Times New Roman"/>
              </a:rPr>
              <a:t>year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8083" y="2881120"/>
            <a:ext cx="6376247" cy="3887197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L="474968" indent="-458882" algn="just">
              <a:spcBef>
                <a:spcPts val="493"/>
              </a:spcBef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highest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of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movies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released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2017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and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2018</a:t>
            </a:r>
          </a:p>
          <a:p>
            <a:pPr marL="474968" indent="-458882" algn="just">
              <a:spcBef>
                <a:spcPts val="360"/>
              </a:spcBef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highest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of</a:t>
            </a:r>
            <a:r>
              <a:rPr sz="2000" spc="-2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movies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released</a:t>
            </a:r>
            <a:r>
              <a:rPr sz="2000" spc="-2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</a:t>
            </a:r>
            <a:r>
              <a:rPr sz="2000" spc="-2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2020</a:t>
            </a:r>
          </a:p>
          <a:p>
            <a:pPr marL="474968" marR="677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7" dirty="0">
                <a:cs typeface="Times New Roman"/>
              </a:rPr>
              <a:t>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</a:t>
            </a:r>
            <a:r>
              <a:rPr sz="2000" dirty="0">
                <a:cs typeface="Times New Roman"/>
              </a:rPr>
              <a:t>on </a:t>
            </a:r>
            <a:r>
              <a:rPr sz="2000" spc="-7" dirty="0">
                <a:cs typeface="Times New Roman"/>
              </a:rPr>
              <a:t>Netflix is </a:t>
            </a:r>
            <a:r>
              <a:rPr sz="2000" dirty="0">
                <a:cs typeface="Times New Roman"/>
              </a:rPr>
              <a:t>growing </a:t>
            </a:r>
            <a:r>
              <a:rPr sz="2000" spc="-7" dirty="0">
                <a:cs typeface="Times New Roman"/>
              </a:rPr>
              <a:t>significantly </a:t>
            </a:r>
            <a:r>
              <a:rPr sz="2000" spc="-480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faster</a:t>
            </a:r>
            <a:r>
              <a:rPr sz="2000" spc="-7" dirty="0">
                <a:cs typeface="Times New Roman"/>
              </a:rPr>
              <a:t> than the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number of</a:t>
            </a:r>
            <a:r>
              <a:rPr sz="2000" spc="-4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TV</a:t>
            </a:r>
            <a:r>
              <a:rPr sz="2000" spc="-4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shows.</a:t>
            </a:r>
            <a:endParaRPr sz="2000" dirty="0">
              <a:cs typeface="Times New Roman"/>
            </a:endParaRPr>
          </a:p>
          <a:p>
            <a:pPr marL="474968" marR="3132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87" dirty="0">
                <a:cs typeface="Times New Roman"/>
              </a:rPr>
              <a:t>We</a:t>
            </a:r>
            <a:r>
              <a:rPr sz="2000" spc="-8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saw </a:t>
            </a:r>
            <a:r>
              <a:rPr sz="2000" dirty="0">
                <a:cs typeface="Times New Roman"/>
              </a:rPr>
              <a:t>a huge </a:t>
            </a:r>
            <a:r>
              <a:rPr sz="2000" spc="-7" dirty="0">
                <a:cs typeface="Times New Roman"/>
              </a:rPr>
              <a:t>increase in 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and 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television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episodes after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2015.</a:t>
            </a:r>
          </a:p>
          <a:p>
            <a:pPr marL="474968" marR="1100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spc="-7" dirty="0">
                <a:cs typeface="Times New Roman"/>
              </a:rPr>
              <a:t>there is </a:t>
            </a:r>
            <a:r>
              <a:rPr sz="2000" dirty="0">
                <a:cs typeface="Times New Roman"/>
              </a:rPr>
              <a:t>a </a:t>
            </a:r>
            <a:r>
              <a:rPr sz="2000" spc="-7" dirty="0">
                <a:cs typeface="Times New Roman"/>
              </a:rPr>
              <a:t>significant </a:t>
            </a:r>
            <a:r>
              <a:rPr sz="2000" dirty="0">
                <a:cs typeface="Times New Roman"/>
              </a:rPr>
              <a:t>drop </a:t>
            </a:r>
            <a:r>
              <a:rPr sz="2000" spc="-7" dirty="0">
                <a:cs typeface="Times New Roman"/>
              </a:rPr>
              <a:t>in the </a:t>
            </a:r>
            <a:r>
              <a:rPr sz="2000" dirty="0">
                <a:cs typeface="Times New Roman"/>
              </a:rPr>
              <a:t>number of </a:t>
            </a:r>
            <a:r>
              <a:rPr sz="2000" spc="-7" dirty="0">
                <a:cs typeface="Times New Roman"/>
              </a:rPr>
              <a:t>movies and 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television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episodes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produced </a:t>
            </a:r>
            <a:r>
              <a:rPr sz="2000" spc="-7" dirty="0">
                <a:cs typeface="Times New Roman"/>
              </a:rPr>
              <a:t>after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2020.</a:t>
            </a:r>
          </a:p>
          <a:p>
            <a:pPr marL="474968" marR="1185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2000" dirty="0">
                <a:cs typeface="Times New Roman"/>
              </a:rPr>
              <a:t>It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appears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that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Netflix</a:t>
            </a:r>
            <a:r>
              <a:rPr sz="2000" dirty="0">
                <a:cs typeface="Times New Roman"/>
              </a:rPr>
              <a:t> has</a:t>
            </a:r>
            <a:r>
              <a:rPr sz="2000" spc="7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focused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more</a:t>
            </a:r>
            <a:r>
              <a:rPr sz="200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attention</a:t>
            </a:r>
            <a:r>
              <a:rPr sz="2000" dirty="0">
                <a:cs typeface="Times New Roman"/>
              </a:rPr>
              <a:t> on </a:t>
            </a:r>
            <a:r>
              <a:rPr sz="2000" spc="-48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increasing Movie content that TV Shows. Movies </a:t>
            </a:r>
            <a:r>
              <a:rPr sz="2000" dirty="0">
                <a:cs typeface="Times New Roman"/>
              </a:rPr>
              <a:t>have </a:t>
            </a:r>
            <a:r>
              <a:rPr sz="2000" spc="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increased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much</a:t>
            </a:r>
            <a:r>
              <a:rPr sz="2000" spc="-13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more</a:t>
            </a:r>
            <a:r>
              <a:rPr sz="2000" spc="-13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dramatically</a:t>
            </a:r>
            <a:r>
              <a:rPr sz="2000" spc="-7" dirty="0">
                <a:cs typeface="Times New Roman"/>
              </a:rPr>
              <a:t> than</a:t>
            </a:r>
            <a:r>
              <a:rPr sz="2000" spc="-47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TV</a:t>
            </a:r>
            <a:r>
              <a:rPr sz="2000" spc="-40" dirty="0">
                <a:cs typeface="Times New Roman"/>
              </a:rPr>
              <a:t> </a:t>
            </a:r>
            <a:r>
              <a:rPr sz="2000" spc="-7" dirty="0">
                <a:cs typeface="Times New Roman"/>
              </a:rPr>
              <a:t>shows.</a:t>
            </a:r>
            <a:endParaRPr sz="2000" dirty="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71399" y="372252"/>
            <a:ext cx="1351280" cy="8379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dirty="0">
                <a:latin typeface="+mj-lt"/>
                <a:cs typeface="Times New Roman"/>
              </a:rPr>
              <a:t>tv_shows</a:t>
            </a:r>
            <a:endParaRPr sz="2667" dirty="0">
              <a:latin typeface="+mj-lt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71467" y="3744469"/>
            <a:ext cx="1201420" cy="4275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667" b="1" spc="-7" dirty="0">
                <a:latin typeface="+mj-lt"/>
                <a:cs typeface="Arial"/>
              </a:rPr>
              <a:t>movies</a:t>
            </a:r>
            <a:endParaRPr sz="2667" dirty="0">
              <a:latin typeface="+mj-lt"/>
              <a:cs typeface="Arial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921FC2D-CB2A-48EB-8328-16D02BB6F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83" y="799784"/>
            <a:ext cx="5919843" cy="209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EECEDED6-7797-4368-A11A-D9DA4BD85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330" y="843462"/>
            <a:ext cx="5258595" cy="284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34F0FB08-5606-4763-8924-9EDADC586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10" y="4172001"/>
            <a:ext cx="5206415" cy="25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9" y="138095"/>
            <a:ext cx="3164952" cy="550642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467" b="1" spc="-13" dirty="0">
                <a:cs typeface="Times New Roman"/>
              </a:rPr>
              <a:t>Release</a:t>
            </a:r>
            <a:r>
              <a:rPr sz="3467" b="1" spc="-113" dirty="0">
                <a:cs typeface="Times New Roman"/>
              </a:rPr>
              <a:t> </a:t>
            </a:r>
            <a:r>
              <a:rPr sz="3467" b="1" spc="-7" dirty="0">
                <a:cs typeface="Times New Roman"/>
              </a:rPr>
              <a:t>month</a:t>
            </a:r>
            <a:endParaRPr sz="3467" b="1" dirty="0"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3829" y="4936928"/>
            <a:ext cx="5068993" cy="111932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sz="2133" spc="-7" dirty="0">
                <a:cs typeface="Times New Roman"/>
              </a:rPr>
              <a:t>The above </a:t>
            </a:r>
            <a:r>
              <a:rPr sz="2133" dirty="0">
                <a:cs typeface="Times New Roman"/>
              </a:rPr>
              <a:t>graph </a:t>
            </a:r>
            <a:r>
              <a:rPr sz="2133" spc="-7" dirty="0">
                <a:cs typeface="Times New Roman"/>
              </a:rPr>
              <a:t>shows that</a:t>
            </a:r>
            <a:r>
              <a:rPr sz="2133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in </a:t>
            </a:r>
            <a:r>
              <a:rPr sz="2133" dirty="0">
                <a:cs typeface="Times New Roman"/>
              </a:rPr>
              <a:t>both </a:t>
            </a:r>
            <a:r>
              <a:rPr sz="2133" spc="-7" dirty="0">
                <a:cs typeface="Times New Roman"/>
              </a:rPr>
              <a:t>cases </a:t>
            </a:r>
            <a:r>
              <a:rPr sz="2133" spc="-520" dirty="0">
                <a:cs typeface="Times New Roman"/>
              </a:rPr>
              <a:t> </a:t>
            </a:r>
            <a:r>
              <a:rPr sz="2133" spc="-7" dirty="0">
                <a:cs typeface="Times New Roman"/>
              </a:rPr>
              <a:t>the most content is added to Netflix </a:t>
            </a:r>
            <a:r>
              <a:rPr sz="2133" dirty="0">
                <a:cs typeface="Times New Roman"/>
              </a:rPr>
              <a:t>from </a:t>
            </a:r>
            <a:r>
              <a:rPr sz="2133" spc="7" dirty="0">
                <a:cs typeface="Times New Roman"/>
              </a:rPr>
              <a:t> </a:t>
            </a:r>
            <a:r>
              <a:rPr sz="2133" dirty="0">
                <a:cs typeface="Times New Roman"/>
              </a:rPr>
              <a:t>october</a:t>
            </a:r>
            <a:r>
              <a:rPr sz="2133" spc="-7" dirty="0">
                <a:cs typeface="Times New Roman"/>
              </a:rPr>
              <a:t> to january</a:t>
            </a:r>
            <a:endParaRPr sz="2133" dirty="0">
              <a:cs typeface="Times New Roman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23A7E5F-58E9-4369-BC95-0E881C3DD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69" y="1186358"/>
            <a:ext cx="4556872" cy="36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DC950723-74AF-4A5C-B231-7546731B1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86358"/>
            <a:ext cx="5476875" cy="3699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394</TotalTime>
  <Words>1639</Words>
  <Application>Microsoft Office PowerPoint</Application>
  <PresentationFormat>Widescreen</PresentationFormat>
  <Paragraphs>162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Arial MT</vt:lpstr>
      <vt:lpstr>Arial Rounded MT Bold</vt:lpstr>
      <vt:lpstr>Gill Sans MT</vt:lpstr>
      <vt:lpstr>Roboto</vt:lpstr>
      <vt:lpstr>Sitka Small Semibold</vt:lpstr>
      <vt:lpstr>Times New Roman</vt:lpstr>
      <vt:lpstr>Verdana</vt:lpstr>
      <vt:lpstr>Office Theme</vt:lpstr>
      <vt:lpstr>Capstone Project - 4</vt:lpstr>
      <vt:lpstr>Contents:</vt:lpstr>
      <vt:lpstr>Introduction:</vt:lpstr>
      <vt:lpstr>Dataset Preview:</vt:lpstr>
      <vt:lpstr>Dataset summary:</vt:lpstr>
      <vt:lpstr>Exploratory Data Analysis:</vt:lpstr>
      <vt:lpstr>Type</vt:lpstr>
      <vt:lpstr>Release year</vt:lpstr>
      <vt:lpstr>Release month</vt:lpstr>
      <vt:lpstr>Genre</vt:lpstr>
      <vt:lpstr>Duration</vt:lpstr>
      <vt:lpstr>Country</vt:lpstr>
      <vt:lpstr>Originals</vt:lpstr>
      <vt:lpstr>1.HYPOTHESIS TESTING</vt:lpstr>
      <vt:lpstr>2.          H1:The duration which is more than 90 mins are  movies  HO:The duration which is more than 90 mins are NOT movies</vt:lpstr>
      <vt:lpstr>Features selection</vt:lpstr>
      <vt:lpstr>ML algorithms(unsupervised</vt:lpstr>
      <vt:lpstr>K-Means</vt:lpstr>
      <vt:lpstr>Evaluation</vt:lpstr>
      <vt:lpstr>2.Agglomerative Clustering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kunal sonare</dc:creator>
  <cp:lastModifiedBy>MD KAMRAN</cp:lastModifiedBy>
  <cp:revision>34</cp:revision>
  <dcterms:created xsi:type="dcterms:W3CDTF">2023-02-02T14:52:12Z</dcterms:created>
  <dcterms:modified xsi:type="dcterms:W3CDTF">2023-02-04T07:32:05Z</dcterms:modified>
</cp:coreProperties>
</file>